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 id="2147483660" r:id="rId3"/>
  </p:sldMasterIdLst>
  <p:notesMasterIdLst>
    <p:notesMasterId r:id="rId36"/>
  </p:notesMasterIdLst>
  <p:handoutMasterIdLst>
    <p:handoutMasterId r:id="rId37"/>
  </p:handoutMasterIdLst>
  <p:sldIdLst>
    <p:sldId id="484" r:id="rId4"/>
    <p:sldId id="744" r:id="rId5"/>
    <p:sldId id="746" r:id="rId6"/>
    <p:sldId id="748" r:id="rId7"/>
    <p:sldId id="749" r:id="rId8"/>
    <p:sldId id="750" r:id="rId9"/>
    <p:sldId id="751" r:id="rId10"/>
    <p:sldId id="752" r:id="rId11"/>
    <p:sldId id="753" r:id="rId12"/>
    <p:sldId id="754" r:id="rId13"/>
    <p:sldId id="755" r:id="rId14"/>
    <p:sldId id="756" r:id="rId15"/>
    <p:sldId id="757" r:id="rId16"/>
    <p:sldId id="758" r:id="rId17"/>
    <p:sldId id="759" r:id="rId18"/>
    <p:sldId id="760" r:id="rId19"/>
    <p:sldId id="761" r:id="rId20"/>
    <p:sldId id="762" r:id="rId21"/>
    <p:sldId id="763" r:id="rId22"/>
    <p:sldId id="764" r:id="rId23"/>
    <p:sldId id="765" r:id="rId24"/>
    <p:sldId id="766" r:id="rId25"/>
    <p:sldId id="767" r:id="rId26"/>
    <p:sldId id="768" r:id="rId27"/>
    <p:sldId id="769" r:id="rId28"/>
    <p:sldId id="770" r:id="rId29"/>
    <p:sldId id="771" r:id="rId30"/>
    <p:sldId id="772" r:id="rId31"/>
    <p:sldId id="773" r:id="rId32"/>
    <p:sldId id="775" r:id="rId33"/>
    <p:sldId id="774" r:id="rId34"/>
    <p:sldId id="778" r:id="rId35"/>
  </p:sldIdLst>
  <p:sldSz cx="9144000" cy="6858000" type="screen4x3"/>
  <p:notesSz cx="6858000" cy="9144000"/>
  <p:custDataLst>
    <p:tags r:id="rId41"/>
  </p:custDataLst>
  <p:defaultTextStyle>
    <a:defPPr>
      <a:defRPr lang="zh-CN"/>
    </a:defPPr>
    <a:lvl1pPr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46" userDrawn="1">
          <p15:clr>
            <a:srgbClr val="A4A3A4"/>
          </p15:clr>
        </p15:guide>
        <p15:guide id="2" pos="281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ABD"/>
    <a:srgbClr val="0A9DCD"/>
    <a:srgbClr val="0C4296"/>
    <a:srgbClr val="F3F5F2"/>
    <a:srgbClr val="0085B8"/>
    <a:srgbClr val="0000FF"/>
    <a:srgbClr val="FFF887"/>
    <a:srgbClr val="FFF357"/>
    <a:srgbClr val="31732A"/>
    <a:srgbClr val="2F702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6167" autoAdjust="0"/>
    <p:restoredTop sz="96846" autoAdjust="0"/>
  </p:normalViewPr>
  <p:slideViewPr>
    <p:cSldViewPr snapToGrid="0" snapToObjects="1" showGuides="1">
      <p:cViewPr varScale="1">
        <p:scale>
          <a:sx n="81" d="100"/>
          <a:sy n="81" d="100"/>
        </p:scale>
        <p:origin x="1013" y="67"/>
      </p:cViewPr>
      <p:guideLst>
        <p:guide orient="horz" pos="2146"/>
        <p:guide pos="2817"/>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1" Type="http://schemas.openxmlformats.org/officeDocument/2006/relationships/tags" Target="tags/tag186.xml"/><Relationship Id="rId40" Type="http://schemas.openxmlformats.org/officeDocument/2006/relationships/tableStyles" Target="tableStyles.xml"/><Relationship Id="rId4" Type="http://schemas.openxmlformats.org/officeDocument/2006/relationships/slide" Target="slides/slide1.xml"/><Relationship Id="rId39" Type="http://schemas.openxmlformats.org/officeDocument/2006/relationships/viewProps" Target="viewProps.xml"/><Relationship Id="rId38" Type="http://schemas.openxmlformats.org/officeDocument/2006/relationships/presProps" Target="presProps.xml"/><Relationship Id="rId37" Type="http://schemas.openxmlformats.org/officeDocument/2006/relationships/handoutMaster" Target="handoutMasters/handoutMaster1.xml"/><Relationship Id="rId36" Type="http://schemas.openxmlformats.org/officeDocument/2006/relationships/notesMaster" Target="notesMasters/notesMaster1.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Master" Target="slideMasters/slideMaster2.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anose="020B0604020202020204" pitchFamily="34" charset="0"/>
                <a:ea typeface="宋体" panose="02010600030101010101" pitchFamily="2" charset="-122"/>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anose="020B0604020202020204" pitchFamily="34" charset="0"/>
                <a:ea typeface="宋体" panose="02010600030101010101" pitchFamily="2" charset="-122"/>
              </a:defRPr>
            </a:lvl1pPr>
          </a:lstStyle>
          <a:p>
            <a:pPr>
              <a:defRPr/>
            </a:pPr>
            <a:fld id="{B1A76583-3782-4EF4-9450-C5F1A1C9C677}" type="datetimeFigureOut">
              <a:rPr lang="zh-CN" altLang="en-US"/>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anose="020B0604020202020204" pitchFamily="34" charset="0"/>
                <a:ea typeface="宋体" panose="02010600030101010101" pitchFamily="2" charset="-122"/>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anose="020B0604020202020204" pitchFamily="34" charset="0"/>
                <a:ea typeface="宋体" panose="02010600030101010101" pitchFamily="2" charset="-122"/>
              </a:defRPr>
            </a:lvl1pPr>
          </a:lstStyle>
          <a:p>
            <a:pPr>
              <a:defRPr/>
            </a:pPr>
            <a:fld id="{FE2EF73C-2943-45EC-9FEB-08B25E33F3D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9" Type="http://schemas.openxmlformats.org/officeDocument/2006/relationships/tags" Target="../tags/tag7.xml"/><Relationship Id="rId8" Type="http://schemas.openxmlformats.org/officeDocument/2006/relationships/tags" Target="../tags/tag6.xml"/><Relationship Id="rId7" Type="http://schemas.openxmlformats.org/officeDocument/2006/relationships/tags" Target="../tags/tag5.xml"/><Relationship Id="rId6" Type="http://schemas.openxmlformats.org/officeDocument/2006/relationships/tags" Target="../tags/tag4.xml"/><Relationship Id="rId5" Type="http://schemas.openxmlformats.org/officeDocument/2006/relationships/image" Target="../media/image2.jpeg"/><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4" Type="http://schemas.openxmlformats.org/officeDocument/2006/relationships/tags" Target="../tags/tag12.xml"/><Relationship Id="rId13" Type="http://schemas.openxmlformats.org/officeDocument/2006/relationships/tags" Target="../tags/tag11.xml"/><Relationship Id="rId12" Type="http://schemas.openxmlformats.org/officeDocument/2006/relationships/tags" Target="../tags/tag10.xml"/><Relationship Id="rId11" Type="http://schemas.openxmlformats.org/officeDocument/2006/relationships/tags" Target="../tags/tag9.xml"/><Relationship Id="rId10" Type="http://schemas.openxmlformats.org/officeDocument/2006/relationships/tags" Target="../tags/tag8.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6" Type="http://schemas.openxmlformats.org/officeDocument/2006/relationships/tags" Target="../tags/tag17.xml"/><Relationship Id="rId5" Type="http://schemas.openxmlformats.org/officeDocument/2006/relationships/tags" Target="../tags/tag16.xml"/><Relationship Id="rId4" Type="http://schemas.openxmlformats.org/officeDocument/2006/relationships/tags" Target="../tags/tag15.xml"/><Relationship Id="rId3" Type="http://schemas.openxmlformats.org/officeDocument/2006/relationships/tags" Target="../tags/tag14.xml"/><Relationship Id="rId2" Type="http://schemas.openxmlformats.org/officeDocument/2006/relationships/tags" Target="../tags/tag13.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9" Type="http://schemas.openxmlformats.org/officeDocument/2006/relationships/tags" Target="../tags/tag25.xml"/><Relationship Id="rId8" Type="http://schemas.openxmlformats.org/officeDocument/2006/relationships/tags" Target="../tags/tag24.xml"/><Relationship Id="rId7" Type="http://schemas.openxmlformats.org/officeDocument/2006/relationships/tags" Target="../tags/tag23.xml"/><Relationship Id="rId6" Type="http://schemas.openxmlformats.org/officeDocument/2006/relationships/tags" Target="../tags/tag22.xml"/><Relationship Id="rId5" Type="http://schemas.openxmlformats.org/officeDocument/2006/relationships/tags" Target="../tags/tag21.xml"/><Relationship Id="rId4" Type="http://schemas.openxmlformats.org/officeDocument/2006/relationships/tags" Target="../tags/tag20.xml"/><Relationship Id="rId3" Type="http://schemas.openxmlformats.org/officeDocument/2006/relationships/tags" Target="../tags/tag19.xml"/><Relationship Id="rId2" Type="http://schemas.openxmlformats.org/officeDocument/2006/relationships/tags" Target="../tags/tag18.xml"/><Relationship Id="rId10" Type="http://schemas.openxmlformats.org/officeDocument/2006/relationships/tags" Target="../tags/tag26.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7" Type="http://schemas.openxmlformats.org/officeDocument/2006/relationships/tags" Target="../tags/tag32.xml"/><Relationship Id="rId6" Type="http://schemas.openxmlformats.org/officeDocument/2006/relationships/tags" Target="../tags/tag31.xml"/><Relationship Id="rId5" Type="http://schemas.openxmlformats.org/officeDocument/2006/relationships/tags" Target="../tags/tag30.xml"/><Relationship Id="rId4" Type="http://schemas.openxmlformats.org/officeDocument/2006/relationships/tags" Target="../tags/tag29.xml"/><Relationship Id="rId3" Type="http://schemas.openxmlformats.org/officeDocument/2006/relationships/tags" Target="../tags/tag28.xml"/><Relationship Id="rId2" Type="http://schemas.openxmlformats.org/officeDocument/2006/relationships/tags" Target="../tags/tag27.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9" Type="http://schemas.openxmlformats.org/officeDocument/2006/relationships/tags" Target="../tags/tag40.xml"/><Relationship Id="rId8" Type="http://schemas.openxmlformats.org/officeDocument/2006/relationships/tags" Target="../tags/tag39.xml"/><Relationship Id="rId7" Type="http://schemas.openxmlformats.org/officeDocument/2006/relationships/tags" Target="../tags/tag38.xml"/><Relationship Id="rId6" Type="http://schemas.openxmlformats.org/officeDocument/2006/relationships/tags" Target="../tags/tag37.xml"/><Relationship Id="rId5" Type="http://schemas.openxmlformats.org/officeDocument/2006/relationships/tags" Target="../tags/tag36.xml"/><Relationship Id="rId4" Type="http://schemas.openxmlformats.org/officeDocument/2006/relationships/tags" Target="../tags/tag35.xml"/><Relationship Id="rId3" Type="http://schemas.openxmlformats.org/officeDocument/2006/relationships/tags" Target="../tags/tag34.xml"/><Relationship Id="rId2" Type="http://schemas.openxmlformats.org/officeDocument/2006/relationships/tags" Target="../tags/tag33.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5" Type="http://schemas.openxmlformats.org/officeDocument/2006/relationships/tags" Target="../tags/tag44.xml"/><Relationship Id="rId4" Type="http://schemas.openxmlformats.org/officeDocument/2006/relationships/tags" Target="../tags/tag43.xml"/><Relationship Id="rId3" Type="http://schemas.openxmlformats.org/officeDocument/2006/relationships/tags" Target="../tags/tag42.xml"/><Relationship Id="rId2" Type="http://schemas.openxmlformats.org/officeDocument/2006/relationships/tags" Target="../tags/tag41.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4" Type="http://schemas.openxmlformats.org/officeDocument/2006/relationships/tags" Target="../tags/tag47.xml"/><Relationship Id="rId3" Type="http://schemas.openxmlformats.org/officeDocument/2006/relationships/tags" Target="../tags/tag46.xml"/><Relationship Id="rId2" Type="http://schemas.openxmlformats.org/officeDocument/2006/relationships/tags" Target="../tags/tag45.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7" Type="http://schemas.openxmlformats.org/officeDocument/2006/relationships/tags" Target="../tags/tag53.xml"/><Relationship Id="rId6" Type="http://schemas.openxmlformats.org/officeDocument/2006/relationships/tags" Target="../tags/tag52.xml"/><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6" Type="http://schemas.openxmlformats.org/officeDocument/2006/relationships/tags" Target="../tags/tag58.xml"/><Relationship Id="rId5" Type="http://schemas.openxmlformats.org/officeDocument/2006/relationships/tags" Target="../tags/tag57.xml"/><Relationship Id="rId4" Type="http://schemas.openxmlformats.org/officeDocument/2006/relationships/tags" Target="../tags/tag56.xml"/><Relationship Id="rId3" Type="http://schemas.openxmlformats.org/officeDocument/2006/relationships/tags" Target="../tags/tag55.xml"/><Relationship Id="rId2" Type="http://schemas.openxmlformats.org/officeDocument/2006/relationships/tags" Target="../tags/tag54.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5" Type="http://schemas.openxmlformats.org/officeDocument/2006/relationships/tags" Target="../tags/tag62.xml"/><Relationship Id="rId4" Type="http://schemas.openxmlformats.org/officeDocument/2006/relationships/tags" Target="../tags/tag61.xml"/><Relationship Id="rId3" Type="http://schemas.openxmlformats.org/officeDocument/2006/relationships/tags" Target="../tags/tag60.xml"/><Relationship Id="rId2" Type="http://schemas.openxmlformats.org/officeDocument/2006/relationships/tags" Target="../tags/tag59.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9" Type="http://schemas.openxmlformats.org/officeDocument/2006/relationships/tags" Target="../tags/tag69.xml"/><Relationship Id="rId8" Type="http://schemas.openxmlformats.org/officeDocument/2006/relationships/tags" Target="../tags/tag68.xml"/><Relationship Id="rId7" Type="http://schemas.openxmlformats.org/officeDocument/2006/relationships/tags" Target="../tags/tag67.xml"/><Relationship Id="rId6" Type="http://schemas.openxmlformats.org/officeDocument/2006/relationships/tags" Target="../tags/tag66.xml"/><Relationship Id="rId5" Type="http://schemas.openxmlformats.org/officeDocument/2006/relationships/image" Target="../media/image2.jpeg"/><Relationship Id="rId4" Type="http://schemas.openxmlformats.org/officeDocument/2006/relationships/tags" Target="../tags/tag65.xml"/><Relationship Id="rId3" Type="http://schemas.openxmlformats.org/officeDocument/2006/relationships/tags" Target="../tags/tag64.xml"/><Relationship Id="rId2" Type="http://schemas.openxmlformats.org/officeDocument/2006/relationships/tags" Target="../tags/tag63.xml"/><Relationship Id="rId14" Type="http://schemas.openxmlformats.org/officeDocument/2006/relationships/tags" Target="../tags/tag74.xml"/><Relationship Id="rId13" Type="http://schemas.openxmlformats.org/officeDocument/2006/relationships/tags" Target="../tags/tag73.xml"/><Relationship Id="rId12" Type="http://schemas.openxmlformats.org/officeDocument/2006/relationships/tags" Target="../tags/tag72.xml"/><Relationship Id="rId11" Type="http://schemas.openxmlformats.org/officeDocument/2006/relationships/tags" Target="../tags/tag71.xml"/><Relationship Id="rId10" Type="http://schemas.openxmlformats.org/officeDocument/2006/relationships/tags" Target="../tags/tag70.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5" Type="http://schemas.openxmlformats.org/officeDocument/2006/relationships/tags" Target="../tags/tag78.xml"/><Relationship Id="rId4" Type="http://schemas.openxmlformats.org/officeDocument/2006/relationships/tags" Target="../tags/tag77.xml"/><Relationship Id="rId3" Type="http://schemas.openxmlformats.org/officeDocument/2006/relationships/tags" Target="../tags/tag76.xml"/><Relationship Id="rId2" Type="http://schemas.openxmlformats.org/officeDocument/2006/relationships/tags" Target="../tags/tag75.xml"/><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7" Type="http://schemas.openxmlformats.org/officeDocument/2006/relationships/tags" Target="../tags/tag84.xml"/><Relationship Id="rId6" Type="http://schemas.openxmlformats.org/officeDocument/2006/relationships/tags" Target="../tags/tag83.xml"/><Relationship Id="rId5" Type="http://schemas.openxmlformats.org/officeDocument/2006/relationships/tags" Target="../tags/tag82.xml"/><Relationship Id="rId4" Type="http://schemas.openxmlformats.org/officeDocument/2006/relationships/tags" Target="../tags/tag81.xml"/><Relationship Id="rId3" Type="http://schemas.openxmlformats.org/officeDocument/2006/relationships/tags" Target="../tags/tag80.xml"/><Relationship Id="rId2" Type="http://schemas.openxmlformats.org/officeDocument/2006/relationships/tags" Target="../tags/tag79.xml"/><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8" Type="http://schemas.openxmlformats.org/officeDocument/2006/relationships/tags" Target="../tags/tag91.xml"/><Relationship Id="rId7" Type="http://schemas.openxmlformats.org/officeDocument/2006/relationships/tags" Target="../tags/tag90.xml"/><Relationship Id="rId6" Type="http://schemas.openxmlformats.org/officeDocument/2006/relationships/tags" Target="../tags/tag89.xml"/><Relationship Id="rId5" Type="http://schemas.openxmlformats.org/officeDocument/2006/relationships/tags" Target="../tags/tag88.xml"/><Relationship Id="rId4" Type="http://schemas.openxmlformats.org/officeDocument/2006/relationships/tags" Target="../tags/tag87.xml"/><Relationship Id="rId3" Type="http://schemas.openxmlformats.org/officeDocument/2006/relationships/tags" Target="../tags/tag86.xml"/><Relationship Id="rId2" Type="http://schemas.openxmlformats.org/officeDocument/2006/relationships/tags" Target="../tags/tag85.xml"/><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8" Type="http://schemas.openxmlformats.org/officeDocument/2006/relationships/tags" Target="../tags/tag98.xml"/><Relationship Id="rId7" Type="http://schemas.openxmlformats.org/officeDocument/2006/relationships/tags" Target="../tags/tag97.xml"/><Relationship Id="rId6" Type="http://schemas.openxmlformats.org/officeDocument/2006/relationships/tags" Target="../tags/tag96.xml"/><Relationship Id="rId5" Type="http://schemas.openxmlformats.org/officeDocument/2006/relationships/tags" Target="../tags/tag95.xml"/><Relationship Id="rId4" Type="http://schemas.openxmlformats.org/officeDocument/2006/relationships/tags" Target="../tags/tag94.xml"/><Relationship Id="rId3" Type="http://schemas.openxmlformats.org/officeDocument/2006/relationships/tags" Target="../tags/tag93.xml"/><Relationship Id="rId2" Type="http://schemas.openxmlformats.org/officeDocument/2006/relationships/tags" Target="../tags/tag92.xml"/><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8" Type="http://schemas.openxmlformats.org/officeDocument/2006/relationships/tags" Target="../tags/tag105.xml"/><Relationship Id="rId7" Type="http://schemas.openxmlformats.org/officeDocument/2006/relationships/tags" Target="../tags/tag104.xml"/><Relationship Id="rId6" Type="http://schemas.openxmlformats.org/officeDocument/2006/relationships/tags" Target="../tags/tag103.xml"/><Relationship Id="rId5" Type="http://schemas.openxmlformats.org/officeDocument/2006/relationships/tags" Target="../tags/tag102.xml"/><Relationship Id="rId4" Type="http://schemas.openxmlformats.org/officeDocument/2006/relationships/tags" Target="../tags/tag101.xml"/><Relationship Id="rId3" Type="http://schemas.openxmlformats.org/officeDocument/2006/relationships/tags" Target="../tags/tag100.xml"/><Relationship Id="rId2" Type="http://schemas.openxmlformats.org/officeDocument/2006/relationships/tags" Target="../tags/tag99.xml"/><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9" Type="http://schemas.openxmlformats.org/officeDocument/2006/relationships/tags" Target="../tags/tag113.xml"/><Relationship Id="rId8" Type="http://schemas.openxmlformats.org/officeDocument/2006/relationships/tags" Target="../tags/tag112.xml"/><Relationship Id="rId7" Type="http://schemas.openxmlformats.org/officeDocument/2006/relationships/tags" Target="../tags/tag111.xml"/><Relationship Id="rId6" Type="http://schemas.openxmlformats.org/officeDocument/2006/relationships/tags" Target="../tags/tag110.xml"/><Relationship Id="rId5" Type="http://schemas.openxmlformats.org/officeDocument/2006/relationships/tags" Target="../tags/tag109.xml"/><Relationship Id="rId4" Type="http://schemas.openxmlformats.org/officeDocument/2006/relationships/tags" Target="../tags/tag108.xml"/><Relationship Id="rId3" Type="http://schemas.openxmlformats.org/officeDocument/2006/relationships/tags" Target="../tags/tag107.xml"/><Relationship Id="rId2" Type="http://schemas.openxmlformats.org/officeDocument/2006/relationships/tags" Target="../tags/tag106.xml"/><Relationship Id="rId10" Type="http://schemas.openxmlformats.org/officeDocument/2006/relationships/tags" Target="../tags/tag114.xml"/><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7" Type="http://schemas.openxmlformats.org/officeDocument/2006/relationships/tags" Target="../tags/tag120.xml"/><Relationship Id="rId6" Type="http://schemas.openxmlformats.org/officeDocument/2006/relationships/tags" Target="../tags/tag119.xml"/><Relationship Id="rId5" Type="http://schemas.openxmlformats.org/officeDocument/2006/relationships/tags" Target="../tags/tag118.xml"/><Relationship Id="rId4" Type="http://schemas.openxmlformats.org/officeDocument/2006/relationships/tags" Target="../tags/tag117.xml"/><Relationship Id="rId3" Type="http://schemas.openxmlformats.org/officeDocument/2006/relationships/tags" Target="../tags/tag116.xml"/><Relationship Id="rId2" Type="http://schemas.openxmlformats.org/officeDocument/2006/relationships/tags" Target="../tags/tag115.xm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B84E2D3E-DBF2-4C52-B3B1-5381BB057629}"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03F99732-C549-40D5-825A-94A41F8A9695}" type="slidenum">
              <a:rPr lang="zh-CN" altLang="en-US"/>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showMasterSp="0">
  <p:cSld name="标题和竖排文本">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本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lvl1pPr>
              <a:defRPr/>
            </a:lvl1pPr>
          </a:lstStyle>
          <a:p>
            <a:pPr>
              <a:defRPr/>
            </a:pPr>
            <a:fld id="{20DEFD2F-C49F-4954-8BFC-933DA3A01661}"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97B89AE6-2F9F-49DB-AF5B-B16F3F85DD0D}" type="slidenum">
              <a:rPr lang="zh-CN" altLang="en-US"/>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showMasterSp="0">
  <p:cSld name="竖排标题和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a:t>单击此处编辑母版标题样式</a:t>
            </a:r>
            <a:endParaRPr lang="zh-CN" altLang="en-US"/>
          </a:p>
        </p:txBody>
      </p:sp>
      <p:sp>
        <p:nvSpPr>
          <p:cNvPr id="3" name="竖排文本占位符 2"/>
          <p:cNvSpPr>
            <a:spLocks noGrp="1"/>
          </p:cNvSpPr>
          <p:nvPr>
            <p:ph type="body" orient="vert" idx="1"/>
          </p:nvPr>
        </p:nvSpPr>
        <p:spPr>
          <a:xfrm>
            <a:off x="457200" y="274638"/>
            <a:ext cx="6019800" cy="5851525"/>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lvl1pPr>
              <a:defRPr/>
            </a:lvl1pPr>
          </a:lstStyle>
          <a:p>
            <a:pPr>
              <a:defRPr/>
            </a:pPr>
            <a:fld id="{B5ADF366-777B-443B-8040-CF7F15BB2A96}"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E52985C9-CAAB-4B41-A27E-D0C8F430CD3F}" type="slidenum">
              <a:rPr lang="zh-CN" altLang="en-US"/>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showMasterSp="0">
  <p:cSld name="标题幻灯片">
    <p:spTree>
      <p:nvGrpSpPr>
        <p:cNvPr id="1" name=""/>
        <p:cNvGrpSpPr/>
        <p:nvPr/>
      </p:nvGrpSpPr>
      <p:grpSpPr>
        <a:xfrm>
          <a:off x="0" y="0"/>
          <a:ext cx="0" cy="0"/>
          <a:chOff x="0" y="0"/>
          <a:chExt cx="0" cy="0"/>
        </a:xfrm>
      </p:grpSpPr>
      <p:sp>
        <p:nvSpPr>
          <p:cNvPr id="14" name="任意多边形 13"/>
          <p:cNvSpPr/>
          <p:nvPr>
            <p:custDataLst>
              <p:tags r:id="rId2"/>
            </p:custDataLst>
          </p:nvPr>
        </p:nvSpPr>
        <p:spPr>
          <a:xfrm flipV="1">
            <a:off x="-9049" y="5596890"/>
            <a:ext cx="9144000" cy="800100"/>
          </a:xfrm>
          <a:custGeom>
            <a:avLst/>
            <a:gdLst>
              <a:gd name="connsiteX0" fmla="*/ 0 w 19200"/>
              <a:gd name="connsiteY0" fmla="*/ 0 h 1680"/>
              <a:gd name="connsiteX1" fmla="*/ 9629 w 19200"/>
              <a:gd name="connsiteY1" fmla="*/ 1392 h 1680"/>
              <a:gd name="connsiteX2" fmla="*/ 19181 w 19200"/>
              <a:gd name="connsiteY2" fmla="*/ 24 h 1680"/>
              <a:gd name="connsiteX3" fmla="*/ 19200 w 19200"/>
              <a:gd name="connsiteY3" fmla="*/ 1680 h 1680"/>
              <a:gd name="connsiteX4" fmla="*/ 0 w 19200"/>
              <a:gd name="connsiteY4" fmla="*/ 1680 h 1680"/>
              <a:gd name="connsiteX5" fmla="*/ 0 w 19200"/>
              <a:gd name="connsiteY5" fmla="*/ 0 h 1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00" h="1680">
                <a:moveTo>
                  <a:pt x="0" y="0"/>
                </a:moveTo>
                <a:cubicBezTo>
                  <a:pt x="2165" y="480"/>
                  <a:pt x="5933" y="1440"/>
                  <a:pt x="9629" y="1392"/>
                </a:cubicBezTo>
                <a:cubicBezTo>
                  <a:pt x="12893" y="1368"/>
                  <a:pt x="16349" y="552"/>
                  <a:pt x="19181" y="24"/>
                </a:cubicBezTo>
                <a:lnTo>
                  <a:pt x="19200" y="1680"/>
                </a:lnTo>
                <a:lnTo>
                  <a:pt x="0" y="1680"/>
                </a:lnTo>
                <a:lnTo>
                  <a:pt x="0" y="0"/>
                </a:lnTo>
                <a:close/>
              </a:path>
            </a:pathLst>
          </a:custGeom>
          <a:gradFill>
            <a:gsLst>
              <a:gs pos="0">
                <a:schemeClr val="bg1">
                  <a:lumMod val="85000"/>
                  <a:alpha val="0"/>
                </a:schemeClr>
              </a:gs>
              <a:gs pos="100000">
                <a:schemeClr val="tx1">
                  <a:lumMod val="85000"/>
                  <a:lumOff val="15000"/>
                </a:schemeClr>
              </a:gs>
              <a:gs pos="43000">
                <a:srgbClr val="C3C3C3">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 name="矩形 6"/>
          <p:cNvSpPr/>
          <p:nvPr>
            <p:custDataLst>
              <p:tags r:id="rId3"/>
            </p:custDataLst>
          </p:nvPr>
        </p:nvSpPr>
        <p:spPr>
          <a:xfrm flipH="1">
            <a:off x="0" y="-3810"/>
            <a:ext cx="9144900" cy="1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 name="矩形 7"/>
          <p:cNvSpPr/>
          <p:nvPr>
            <p:custDataLst>
              <p:tags r:id="rId4"/>
            </p:custDataLst>
          </p:nvPr>
        </p:nvSpPr>
        <p:spPr>
          <a:xfrm>
            <a:off x="0" y="978614"/>
            <a:ext cx="9144900" cy="3947636"/>
          </a:xfrm>
          <a:prstGeom prst="rect">
            <a:avLst/>
          </a:prstGeom>
          <a:blipFill rotWithShape="1">
            <a:blip r:embed="rId5"/>
            <a:stretch>
              <a:fillRect t="-13000" b="-25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endParaRPr lang="zh-CN" altLang="en-US" sz="1350"/>
          </a:p>
        </p:txBody>
      </p:sp>
      <p:sp>
        <p:nvSpPr>
          <p:cNvPr id="10" name="任意多边形 9"/>
          <p:cNvSpPr/>
          <p:nvPr>
            <p:custDataLst>
              <p:tags r:id="rId6"/>
            </p:custDataLst>
          </p:nvPr>
        </p:nvSpPr>
        <p:spPr>
          <a:xfrm flipH="1" flipV="1">
            <a:off x="1787366" y="4180840"/>
            <a:ext cx="7363301" cy="1215390"/>
          </a:xfrm>
          <a:custGeom>
            <a:avLst/>
            <a:gdLst>
              <a:gd name="connsiteX0" fmla="*/ 5 w 15461"/>
              <a:gd name="connsiteY0" fmla="*/ 2552 h 2552"/>
              <a:gd name="connsiteX1" fmla="*/ 0 w 15461"/>
              <a:gd name="connsiteY1" fmla="*/ 17 h 2552"/>
              <a:gd name="connsiteX2" fmla="*/ 15461 w 15461"/>
              <a:gd name="connsiteY2" fmla="*/ 0 h 2552"/>
              <a:gd name="connsiteX3" fmla="*/ 14243 w 15461"/>
              <a:gd name="connsiteY3" fmla="*/ 2536 h 2552"/>
              <a:gd name="connsiteX4" fmla="*/ 5 w 15461"/>
              <a:gd name="connsiteY4" fmla="*/ 2552 h 25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61" h="2552">
                <a:moveTo>
                  <a:pt x="5" y="2552"/>
                </a:moveTo>
                <a:lnTo>
                  <a:pt x="0" y="17"/>
                </a:lnTo>
                <a:lnTo>
                  <a:pt x="15461" y="0"/>
                </a:lnTo>
                <a:lnTo>
                  <a:pt x="14243" y="2536"/>
                </a:lnTo>
                <a:lnTo>
                  <a:pt x="5" y="2552"/>
                </a:lnTo>
                <a:close/>
              </a:path>
            </a:pathLst>
          </a:custGeom>
          <a:solidFill>
            <a:schemeClr val="accent6"/>
          </a:solidFill>
          <a:ln>
            <a:noFill/>
          </a:ln>
          <a:effectLst>
            <a:outerShdw blurRad="114300" dist="88900" dir="13500000" algn="b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nvGrpSpPr>
          <p:cNvPr id="11" name="组合 269"/>
          <p:cNvGrpSpPr/>
          <p:nvPr>
            <p:custDataLst>
              <p:tags r:id="rId7"/>
            </p:custDataLst>
          </p:nvPr>
        </p:nvGrpSpPr>
        <p:grpSpPr>
          <a:xfrm>
            <a:off x="7920235" y="4498492"/>
            <a:ext cx="551021" cy="551021"/>
            <a:chOff x="0" y="0"/>
            <a:chExt cx="690562" cy="692150"/>
          </a:xfrm>
          <a:solidFill>
            <a:schemeClr val="tx1">
              <a:lumMod val="65000"/>
              <a:lumOff val="35000"/>
            </a:schemeClr>
          </a:solidFill>
        </p:grpSpPr>
        <p:sp>
          <p:nvSpPr>
            <p:cNvPr id="12" name="Oval 10"/>
            <p:cNvSpPr/>
            <p:nvPr>
              <p:custDataLst>
                <p:tags r:id="rId8"/>
              </p:custDataLst>
            </p:nvPr>
          </p:nvSpPr>
          <p:spPr>
            <a:xfrm>
              <a:off x="0" y="0"/>
              <a:ext cx="690562" cy="692150"/>
            </a:xfrm>
            <a:prstGeom prst="ellipse">
              <a:avLst/>
            </a:prstGeom>
            <a:grpFill/>
            <a:ln w="9525">
              <a:noFill/>
            </a:ln>
            <a:effectLst>
              <a:outerShdw blurRad="177800" dist="88900" dir="2700000" algn="tl" rotWithShape="0">
                <a:prstClr val="black">
                  <a:alpha val="55000"/>
                </a:prstClr>
              </a:outerShdw>
            </a:effectLst>
          </p:spPr>
          <p:txBody>
            <a:bodyPr wrap="square" lIns="51435" tIns="25717" rIns="51435" bIns="25717" anchor="t"/>
            <a:lstStyle/>
            <a:p>
              <a:pPr lvl="0"/>
              <a:endParaRPr lang="zh-CN" altLang="en-US" sz="975" dirty="0">
                <a:solidFill>
                  <a:srgbClr val="000000"/>
                </a:solidFill>
                <a:latin typeface="Arial" panose="020B0604020202020204" pitchFamily="34" charset="0"/>
                <a:ea typeface="宋体" panose="02010600030101010101" pitchFamily="2" charset="-122"/>
              </a:endParaRPr>
            </a:p>
          </p:txBody>
        </p:sp>
        <p:sp>
          <p:nvSpPr>
            <p:cNvPr id="13" name="Freeform 32"/>
            <p:cNvSpPr>
              <a:spLocks noEditPoints="1"/>
            </p:cNvSpPr>
            <p:nvPr>
              <p:custDataLst>
                <p:tags r:id="rId9"/>
              </p:custDataLst>
            </p:nvPr>
          </p:nvSpPr>
          <p:spPr>
            <a:xfrm>
              <a:off x="130175" y="131763"/>
              <a:ext cx="422275" cy="423862"/>
            </a:xfrm>
            <a:custGeom>
              <a:avLst/>
              <a:gdLst/>
              <a:ahLst/>
              <a:cxnLst>
                <a:cxn ang="0">
                  <a:pos x="410964" y="135036"/>
                </a:cxn>
                <a:cxn ang="0">
                  <a:pos x="395883" y="108779"/>
                </a:cxn>
                <a:cxn ang="0">
                  <a:pos x="226219" y="3751"/>
                </a:cxn>
                <a:cxn ang="0">
                  <a:pos x="196056" y="0"/>
                </a:cxn>
                <a:cxn ang="0">
                  <a:pos x="26392" y="108779"/>
                </a:cxn>
                <a:cxn ang="0">
                  <a:pos x="22622" y="116281"/>
                </a:cxn>
                <a:cxn ang="0">
                  <a:pos x="15081" y="135036"/>
                </a:cxn>
                <a:cxn ang="0">
                  <a:pos x="0" y="198803"/>
                </a:cxn>
                <a:cxn ang="0">
                  <a:pos x="0" y="225059"/>
                </a:cxn>
                <a:cxn ang="0">
                  <a:pos x="11311" y="288826"/>
                </a:cxn>
                <a:cxn ang="0">
                  <a:pos x="26392" y="315083"/>
                </a:cxn>
                <a:cxn ang="0">
                  <a:pos x="196056" y="423862"/>
                </a:cxn>
                <a:cxn ang="0">
                  <a:pos x="226219" y="423862"/>
                </a:cxn>
                <a:cxn ang="0">
                  <a:pos x="395883" y="315083"/>
                </a:cxn>
                <a:cxn ang="0">
                  <a:pos x="399653" y="307581"/>
                </a:cxn>
                <a:cxn ang="0">
                  <a:pos x="407194" y="288826"/>
                </a:cxn>
                <a:cxn ang="0">
                  <a:pos x="422275" y="225059"/>
                </a:cxn>
                <a:cxn ang="0">
                  <a:pos x="422275" y="198803"/>
                </a:cxn>
                <a:cxn ang="0">
                  <a:pos x="131961" y="48763"/>
                </a:cxn>
                <a:cxn ang="0">
                  <a:pos x="60325" y="108779"/>
                </a:cxn>
                <a:cxn ang="0">
                  <a:pos x="45244" y="135036"/>
                </a:cxn>
                <a:cxn ang="0">
                  <a:pos x="86717" y="198803"/>
                </a:cxn>
                <a:cxn ang="0">
                  <a:pos x="45244" y="135036"/>
                </a:cxn>
                <a:cxn ang="0">
                  <a:pos x="26392" y="225059"/>
                </a:cxn>
                <a:cxn ang="0">
                  <a:pos x="94258" y="288826"/>
                </a:cxn>
                <a:cxn ang="0">
                  <a:pos x="60325" y="315083"/>
                </a:cxn>
                <a:cxn ang="0">
                  <a:pos x="131961" y="375099"/>
                </a:cxn>
                <a:cxn ang="0">
                  <a:pos x="196056" y="393854"/>
                </a:cxn>
                <a:cxn ang="0">
                  <a:pos x="196056" y="315083"/>
                </a:cxn>
                <a:cxn ang="0">
                  <a:pos x="196056" y="288826"/>
                </a:cxn>
                <a:cxn ang="0">
                  <a:pos x="116880" y="225059"/>
                </a:cxn>
                <a:cxn ang="0">
                  <a:pos x="196056" y="288826"/>
                </a:cxn>
                <a:cxn ang="0">
                  <a:pos x="116880" y="198803"/>
                </a:cxn>
                <a:cxn ang="0">
                  <a:pos x="196056" y="135036"/>
                </a:cxn>
                <a:cxn ang="0">
                  <a:pos x="196056" y="108779"/>
                </a:cxn>
                <a:cxn ang="0">
                  <a:pos x="196056" y="30008"/>
                </a:cxn>
                <a:cxn ang="0">
                  <a:pos x="361950" y="108779"/>
                </a:cxn>
                <a:cxn ang="0">
                  <a:pos x="290314" y="48763"/>
                </a:cxn>
                <a:cxn ang="0">
                  <a:pos x="226219" y="30008"/>
                </a:cxn>
                <a:cxn ang="0">
                  <a:pos x="226219" y="108779"/>
                </a:cxn>
                <a:cxn ang="0">
                  <a:pos x="226219" y="135036"/>
                </a:cxn>
                <a:cxn ang="0">
                  <a:pos x="305395" y="198803"/>
                </a:cxn>
                <a:cxn ang="0">
                  <a:pos x="226219" y="135036"/>
                </a:cxn>
                <a:cxn ang="0">
                  <a:pos x="305395" y="225059"/>
                </a:cxn>
                <a:cxn ang="0">
                  <a:pos x="226219" y="288826"/>
                </a:cxn>
                <a:cxn ang="0">
                  <a:pos x="226219" y="393854"/>
                </a:cxn>
                <a:cxn ang="0">
                  <a:pos x="290314" y="315083"/>
                </a:cxn>
                <a:cxn ang="0">
                  <a:pos x="290314" y="375099"/>
                </a:cxn>
                <a:cxn ang="0">
                  <a:pos x="361950" y="315083"/>
                </a:cxn>
                <a:cxn ang="0">
                  <a:pos x="377031" y="288826"/>
                </a:cxn>
                <a:cxn ang="0">
                  <a:pos x="335558" y="225059"/>
                </a:cxn>
                <a:cxn ang="0">
                  <a:pos x="377031" y="288826"/>
                </a:cxn>
                <a:cxn ang="0">
                  <a:pos x="328017" y="135036"/>
                </a:cxn>
                <a:cxn ang="0">
                  <a:pos x="392113" y="198803"/>
                </a:cxn>
              </a:cxnLst>
              <a:rect l="0" t="0" r="0" b="0"/>
              <a:pathLst>
                <a:path w="112" h="113">
                  <a:moveTo>
                    <a:pt x="108" y="36"/>
                  </a:moveTo>
                  <a:cubicBezTo>
                    <a:pt x="109" y="36"/>
                    <a:pt x="109" y="36"/>
                    <a:pt x="109" y="36"/>
                  </a:cubicBezTo>
                  <a:cubicBezTo>
                    <a:pt x="106" y="31"/>
                    <a:pt x="106" y="31"/>
                    <a:pt x="106" y="31"/>
                  </a:cubicBezTo>
                  <a:cubicBezTo>
                    <a:pt x="105" y="29"/>
                    <a:pt x="105" y="29"/>
                    <a:pt x="105" y="29"/>
                  </a:cubicBezTo>
                  <a:cubicBezTo>
                    <a:pt x="105" y="29"/>
                    <a:pt x="105" y="29"/>
                    <a:pt x="105" y="29"/>
                  </a:cubicBezTo>
                  <a:cubicBezTo>
                    <a:pt x="95" y="12"/>
                    <a:pt x="78" y="2"/>
                    <a:pt x="60" y="1"/>
                  </a:cubicBezTo>
                  <a:cubicBezTo>
                    <a:pt x="60" y="0"/>
                    <a:pt x="60" y="0"/>
                    <a:pt x="60" y="0"/>
                  </a:cubicBezTo>
                  <a:cubicBezTo>
                    <a:pt x="52" y="0"/>
                    <a:pt x="52" y="0"/>
                    <a:pt x="52" y="0"/>
                  </a:cubicBezTo>
                  <a:cubicBezTo>
                    <a:pt x="52" y="1"/>
                    <a:pt x="52" y="1"/>
                    <a:pt x="52" y="1"/>
                  </a:cubicBezTo>
                  <a:cubicBezTo>
                    <a:pt x="33" y="2"/>
                    <a:pt x="17" y="12"/>
                    <a:pt x="7" y="29"/>
                  </a:cubicBezTo>
                  <a:cubicBezTo>
                    <a:pt x="7" y="29"/>
                    <a:pt x="7" y="29"/>
                    <a:pt x="7" y="29"/>
                  </a:cubicBezTo>
                  <a:cubicBezTo>
                    <a:pt x="6" y="31"/>
                    <a:pt x="6" y="31"/>
                    <a:pt x="6" y="31"/>
                  </a:cubicBezTo>
                  <a:cubicBezTo>
                    <a:pt x="3" y="36"/>
                    <a:pt x="3" y="36"/>
                    <a:pt x="3" y="36"/>
                  </a:cubicBezTo>
                  <a:cubicBezTo>
                    <a:pt x="4" y="36"/>
                    <a:pt x="4" y="36"/>
                    <a:pt x="4" y="36"/>
                  </a:cubicBezTo>
                  <a:cubicBezTo>
                    <a:pt x="1" y="41"/>
                    <a:pt x="0" y="47"/>
                    <a:pt x="0" y="53"/>
                  </a:cubicBezTo>
                  <a:cubicBezTo>
                    <a:pt x="0" y="53"/>
                    <a:pt x="0" y="53"/>
                    <a:pt x="0" y="53"/>
                  </a:cubicBezTo>
                  <a:cubicBezTo>
                    <a:pt x="0" y="60"/>
                    <a:pt x="0" y="60"/>
                    <a:pt x="0" y="60"/>
                  </a:cubicBezTo>
                  <a:cubicBezTo>
                    <a:pt x="0" y="60"/>
                    <a:pt x="0" y="60"/>
                    <a:pt x="0" y="60"/>
                  </a:cubicBezTo>
                  <a:cubicBezTo>
                    <a:pt x="0" y="66"/>
                    <a:pt x="1" y="72"/>
                    <a:pt x="4" y="77"/>
                  </a:cubicBezTo>
                  <a:cubicBezTo>
                    <a:pt x="3" y="77"/>
                    <a:pt x="3" y="77"/>
                    <a:pt x="3" y="77"/>
                  </a:cubicBezTo>
                  <a:cubicBezTo>
                    <a:pt x="6" y="82"/>
                    <a:pt x="6" y="82"/>
                    <a:pt x="6" y="82"/>
                  </a:cubicBezTo>
                  <a:cubicBezTo>
                    <a:pt x="7" y="84"/>
                    <a:pt x="7" y="84"/>
                    <a:pt x="7" y="84"/>
                  </a:cubicBezTo>
                  <a:cubicBezTo>
                    <a:pt x="7" y="84"/>
                    <a:pt x="7" y="84"/>
                    <a:pt x="7" y="84"/>
                  </a:cubicBezTo>
                  <a:cubicBezTo>
                    <a:pt x="17" y="101"/>
                    <a:pt x="33" y="111"/>
                    <a:pt x="52" y="113"/>
                  </a:cubicBezTo>
                  <a:cubicBezTo>
                    <a:pt x="52" y="113"/>
                    <a:pt x="52" y="113"/>
                    <a:pt x="52" y="113"/>
                  </a:cubicBezTo>
                  <a:cubicBezTo>
                    <a:pt x="60" y="113"/>
                    <a:pt x="60" y="113"/>
                    <a:pt x="60" y="113"/>
                  </a:cubicBezTo>
                  <a:cubicBezTo>
                    <a:pt x="60" y="113"/>
                    <a:pt x="60" y="113"/>
                    <a:pt x="60" y="113"/>
                  </a:cubicBezTo>
                  <a:cubicBezTo>
                    <a:pt x="78" y="111"/>
                    <a:pt x="95" y="101"/>
                    <a:pt x="105" y="84"/>
                  </a:cubicBezTo>
                  <a:cubicBezTo>
                    <a:pt x="105" y="84"/>
                    <a:pt x="105" y="84"/>
                    <a:pt x="105" y="84"/>
                  </a:cubicBezTo>
                  <a:cubicBezTo>
                    <a:pt x="106" y="82"/>
                    <a:pt x="106" y="82"/>
                    <a:pt x="106" y="82"/>
                  </a:cubicBezTo>
                  <a:cubicBezTo>
                    <a:pt x="109" y="77"/>
                    <a:pt x="109" y="77"/>
                    <a:pt x="109" y="77"/>
                  </a:cubicBezTo>
                  <a:cubicBezTo>
                    <a:pt x="108" y="77"/>
                    <a:pt x="108" y="77"/>
                    <a:pt x="108" y="77"/>
                  </a:cubicBezTo>
                  <a:cubicBezTo>
                    <a:pt x="110" y="72"/>
                    <a:pt x="112" y="66"/>
                    <a:pt x="112" y="60"/>
                  </a:cubicBezTo>
                  <a:cubicBezTo>
                    <a:pt x="112" y="60"/>
                    <a:pt x="112" y="60"/>
                    <a:pt x="112" y="60"/>
                  </a:cubicBezTo>
                  <a:cubicBezTo>
                    <a:pt x="112" y="53"/>
                    <a:pt x="112" y="53"/>
                    <a:pt x="112" y="53"/>
                  </a:cubicBezTo>
                  <a:cubicBezTo>
                    <a:pt x="112" y="53"/>
                    <a:pt x="112" y="53"/>
                    <a:pt x="112" y="53"/>
                  </a:cubicBezTo>
                  <a:cubicBezTo>
                    <a:pt x="112" y="47"/>
                    <a:pt x="110" y="41"/>
                    <a:pt x="108" y="36"/>
                  </a:cubicBezTo>
                  <a:close/>
                  <a:moveTo>
                    <a:pt x="35" y="13"/>
                  </a:moveTo>
                  <a:cubicBezTo>
                    <a:pt x="32" y="17"/>
                    <a:pt x="29" y="22"/>
                    <a:pt x="27" y="29"/>
                  </a:cubicBezTo>
                  <a:cubicBezTo>
                    <a:pt x="16" y="29"/>
                    <a:pt x="16" y="29"/>
                    <a:pt x="16" y="29"/>
                  </a:cubicBezTo>
                  <a:cubicBezTo>
                    <a:pt x="21" y="22"/>
                    <a:pt x="28" y="16"/>
                    <a:pt x="35" y="13"/>
                  </a:cubicBezTo>
                  <a:close/>
                  <a:moveTo>
                    <a:pt x="12" y="36"/>
                  </a:moveTo>
                  <a:cubicBezTo>
                    <a:pt x="25" y="36"/>
                    <a:pt x="25" y="36"/>
                    <a:pt x="25" y="36"/>
                  </a:cubicBezTo>
                  <a:cubicBezTo>
                    <a:pt x="24" y="41"/>
                    <a:pt x="23" y="47"/>
                    <a:pt x="23" y="53"/>
                  </a:cubicBezTo>
                  <a:cubicBezTo>
                    <a:pt x="7" y="53"/>
                    <a:pt x="7" y="53"/>
                    <a:pt x="7" y="53"/>
                  </a:cubicBezTo>
                  <a:cubicBezTo>
                    <a:pt x="8" y="47"/>
                    <a:pt x="9" y="41"/>
                    <a:pt x="12" y="36"/>
                  </a:cubicBezTo>
                  <a:close/>
                  <a:moveTo>
                    <a:pt x="12" y="77"/>
                  </a:moveTo>
                  <a:cubicBezTo>
                    <a:pt x="9" y="72"/>
                    <a:pt x="8" y="66"/>
                    <a:pt x="7" y="60"/>
                  </a:cubicBezTo>
                  <a:cubicBezTo>
                    <a:pt x="23" y="60"/>
                    <a:pt x="23" y="60"/>
                    <a:pt x="23" y="60"/>
                  </a:cubicBezTo>
                  <a:cubicBezTo>
                    <a:pt x="23" y="66"/>
                    <a:pt x="24" y="72"/>
                    <a:pt x="25" y="77"/>
                  </a:cubicBezTo>
                  <a:lnTo>
                    <a:pt x="12" y="77"/>
                  </a:lnTo>
                  <a:close/>
                  <a:moveTo>
                    <a:pt x="16" y="84"/>
                  </a:moveTo>
                  <a:cubicBezTo>
                    <a:pt x="27" y="84"/>
                    <a:pt x="27" y="84"/>
                    <a:pt x="27" y="84"/>
                  </a:cubicBezTo>
                  <a:cubicBezTo>
                    <a:pt x="29" y="91"/>
                    <a:pt x="32" y="96"/>
                    <a:pt x="35" y="100"/>
                  </a:cubicBezTo>
                  <a:cubicBezTo>
                    <a:pt x="28" y="97"/>
                    <a:pt x="21" y="91"/>
                    <a:pt x="16" y="84"/>
                  </a:cubicBezTo>
                  <a:close/>
                  <a:moveTo>
                    <a:pt x="52" y="105"/>
                  </a:moveTo>
                  <a:cubicBezTo>
                    <a:pt x="45" y="103"/>
                    <a:pt x="39" y="95"/>
                    <a:pt x="35" y="84"/>
                  </a:cubicBezTo>
                  <a:cubicBezTo>
                    <a:pt x="52" y="84"/>
                    <a:pt x="52" y="84"/>
                    <a:pt x="52" y="84"/>
                  </a:cubicBezTo>
                  <a:lnTo>
                    <a:pt x="52" y="105"/>
                  </a:lnTo>
                  <a:close/>
                  <a:moveTo>
                    <a:pt x="52" y="77"/>
                  </a:moveTo>
                  <a:cubicBezTo>
                    <a:pt x="33" y="77"/>
                    <a:pt x="33" y="77"/>
                    <a:pt x="33" y="77"/>
                  </a:cubicBezTo>
                  <a:cubicBezTo>
                    <a:pt x="32" y="72"/>
                    <a:pt x="31" y="66"/>
                    <a:pt x="31" y="60"/>
                  </a:cubicBezTo>
                  <a:cubicBezTo>
                    <a:pt x="52" y="60"/>
                    <a:pt x="52" y="60"/>
                    <a:pt x="52" y="60"/>
                  </a:cubicBezTo>
                  <a:lnTo>
                    <a:pt x="52" y="77"/>
                  </a:lnTo>
                  <a:close/>
                  <a:moveTo>
                    <a:pt x="52" y="53"/>
                  </a:moveTo>
                  <a:cubicBezTo>
                    <a:pt x="31" y="53"/>
                    <a:pt x="31" y="53"/>
                    <a:pt x="31" y="53"/>
                  </a:cubicBezTo>
                  <a:cubicBezTo>
                    <a:pt x="31" y="47"/>
                    <a:pt x="32" y="41"/>
                    <a:pt x="33" y="36"/>
                  </a:cubicBezTo>
                  <a:cubicBezTo>
                    <a:pt x="52" y="36"/>
                    <a:pt x="52" y="36"/>
                    <a:pt x="52" y="36"/>
                  </a:cubicBezTo>
                  <a:lnTo>
                    <a:pt x="52" y="53"/>
                  </a:lnTo>
                  <a:close/>
                  <a:moveTo>
                    <a:pt x="52" y="29"/>
                  </a:moveTo>
                  <a:cubicBezTo>
                    <a:pt x="35" y="29"/>
                    <a:pt x="35" y="29"/>
                    <a:pt x="35" y="29"/>
                  </a:cubicBezTo>
                  <a:cubicBezTo>
                    <a:pt x="39" y="18"/>
                    <a:pt x="45" y="10"/>
                    <a:pt x="52" y="8"/>
                  </a:cubicBezTo>
                  <a:lnTo>
                    <a:pt x="52" y="29"/>
                  </a:lnTo>
                  <a:close/>
                  <a:moveTo>
                    <a:pt x="96" y="29"/>
                  </a:moveTo>
                  <a:cubicBezTo>
                    <a:pt x="84" y="29"/>
                    <a:pt x="84" y="29"/>
                    <a:pt x="84" y="29"/>
                  </a:cubicBezTo>
                  <a:cubicBezTo>
                    <a:pt x="82" y="22"/>
                    <a:pt x="80" y="17"/>
                    <a:pt x="77" y="13"/>
                  </a:cubicBezTo>
                  <a:cubicBezTo>
                    <a:pt x="84" y="16"/>
                    <a:pt x="91" y="22"/>
                    <a:pt x="96" y="29"/>
                  </a:cubicBezTo>
                  <a:close/>
                  <a:moveTo>
                    <a:pt x="60" y="8"/>
                  </a:moveTo>
                  <a:cubicBezTo>
                    <a:pt x="66" y="10"/>
                    <a:pt x="72" y="18"/>
                    <a:pt x="77" y="29"/>
                  </a:cubicBezTo>
                  <a:cubicBezTo>
                    <a:pt x="60" y="29"/>
                    <a:pt x="60" y="29"/>
                    <a:pt x="60" y="29"/>
                  </a:cubicBezTo>
                  <a:lnTo>
                    <a:pt x="60" y="8"/>
                  </a:lnTo>
                  <a:close/>
                  <a:moveTo>
                    <a:pt x="60" y="36"/>
                  </a:moveTo>
                  <a:cubicBezTo>
                    <a:pt x="79" y="36"/>
                    <a:pt x="79" y="36"/>
                    <a:pt x="79" y="36"/>
                  </a:cubicBezTo>
                  <a:cubicBezTo>
                    <a:pt x="80" y="41"/>
                    <a:pt x="81" y="47"/>
                    <a:pt x="81" y="53"/>
                  </a:cubicBezTo>
                  <a:cubicBezTo>
                    <a:pt x="60" y="53"/>
                    <a:pt x="60" y="53"/>
                    <a:pt x="60" y="53"/>
                  </a:cubicBezTo>
                  <a:lnTo>
                    <a:pt x="60" y="36"/>
                  </a:lnTo>
                  <a:close/>
                  <a:moveTo>
                    <a:pt x="60" y="60"/>
                  </a:moveTo>
                  <a:cubicBezTo>
                    <a:pt x="81" y="60"/>
                    <a:pt x="81" y="60"/>
                    <a:pt x="81" y="60"/>
                  </a:cubicBezTo>
                  <a:cubicBezTo>
                    <a:pt x="81" y="66"/>
                    <a:pt x="80" y="72"/>
                    <a:pt x="79" y="77"/>
                  </a:cubicBezTo>
                  <a:cubicBezTo>
                    <a:pt x="60" y="77"/>
                    <a:pt x="60" y="77"/>
                    <a:pt x="60" y="77"/>
                  </a:cubicBezTo>
                  <a:lnTo>
                    <a:pt x="60" y="60"/>
                  </a:lnTo>
                  <a:close/>
                  <a:moveTo>
                    <a:pt x="60" y="105"/>
                  </a:moveTo>
                  <a:cubicBezTo>
                    <a:pt x="60" y="84"/>
                    <a:pt x="60" y="84"/>
                    <a:pt x="60" y="84"/>
                  </a:cubicBezTo>
                  <a:cubicBezTo>
                    <a:pt x="77" y="84"/>
                    <a:pt x="77" y="84"/>
                    <a:pt x="77" y="84"/>
                  </a:cubicBezTo>
                  <a:cubicBezTo>
                    <a:pt x="72" y="95"/>
                    <a:pt x="66" y="103"/>
                    <a:pt x="60" y="105"/>
                  </a:cubicBezTo>
                  <a:close/>
                  <a:moveTo>
                    <a:pt x="77" y="100"/>
                  </a:moveTo>
                  <a:cubicBezTo>
                    <a:pt x="80" y="96"/>
                    <a:pt x="82" y="91"/>
                    <a:pt x="84" y="84"/>
                  </a:cubicBezTo>
                  <a:cubicBezTo>
                    <a:pt x="96" y="84"/>
                    <a:pt x="96" y="84"/>
                    <a:pt x="96" y="84"/>
                  </a:cubicBezTo>
                  <a:cubicBezTo>
                    <a:pt x="91" y="91"/>
                    <a:pt x="84" y="97"/>
                    <a:pt x="77" y="100"/>
                  </a:cubicBezTo>
                  <a:close/>
                  <a:moveTo>
                    <a:pt x="100" y="77"/>
                  </a:moveTo>
                  <a:cubicBezTo>
                    <a:pt x="87" y="77"/>
                    <a:pt x="87" y="77"/>
                    <a:pt x="87" y="77"/>
                  </a:cubicBezTo>
                  <a:cubicBezTo>
                    <a:pt x="88" y="72"/>
                    <a:pt x="88" y="66"/>
                    <a:pt x="89" y="60"/>
                  </a:cubicBezTo>
                  <a:cubicBezTo>
                    <a:pt x="104" y="60"/>
                    <a:pt x="104" y="60"/>
                    <a:pt x="104" y="60"/>
                  </a:cubicBezTo>
                  <a:cubicBezTo>
                    <a:pt x="104" y="66"/>
                    <a:pt x="103" y="72"/>
                    <a:pt x="100" y="77"/>
                  </a:cubicBezTo>
                  <a:close/>
                  <a:moveTo>
                    <a:pt x="89" y="53"/>
                  </a:moveTo>
                  <a:cubicBezTo>
                    <a:pt x="88" y="47"/>
                    <a:pt x="88" y="41"/>
                    <a:pt x="87" y="36"/>
                  </a:cubicBezTo>
                  <a:cubicBezTo>
                    <a:pt x="100" y="36"/>
                    <a:pt x="100" y="36"/>
                    <a:pt x="100" y="36"/>
                  </a:cubicBezTo>
                  <a:cubicBezTo>
                    <a:pt x="103" y="41"/>
                    <a:pt x="104" y="47"/>
                    <a:pt x="104" y="53"/>
                  </a:cubicBezTo>
                  <a:lnTo>
                    <a:pt x="89" y="53"/>
                  </a:lnTo>
                  <a:close/>
                </a:path>
              </a:pathLst>
            </a:custGeom>
            <a:solidFill>
              <a:schemeClr val="bg1"/>
            </a:solidFill>
            <a:ln w="9525">
              <a:noFill/>
            </a:ln>
          </p:spPr>
          <p:txBody>
            <a:bodyPr/>
            <a:lstStyle/>
            <a:p>
              <a:endParaRPr lang="zh-CN" altLang="en-US" sz="1350"/>
            </a:p>
          </p:txBody>
        </p:sp>
      </p:grpSp>
      <p:sp>
        <p:nvSpPr>
          <p:cNvPr id="2" name="标题 1"/>
          <p:cNvSpPr>
            <a:spLocks noGrp="1"/>
          </p:cNvSpPr>
          <p:nvPr>
            <p:ph type="ctrTitle"/>
            <p:custDataLst>
              <p:tags r:id="rId10"/>
            </p:custDataLst>
          </p:nvPr>
        </p:nvSpPr>
        <p:spPr>
          <a:xfrm>
            <a:off x="1567123" y="4091305"/>
            <a:ext cx="6858000" cy="678180"/>
          </a:xfrm>
        </p:spPr>
        <p:txBody>
          <a:bodyPr lIns="90000" tIns="46800" rIns="90000" bIns="46800" anchor="b">
            <a:normAutofit/>
          </a:bodyPr>
          <a:lstStyle>
            <a:lvl1pPr algn="ctr">
              <a:defRPr sz="3300">
                <a:solidFill>
                  <a:schemeClr val="bg1"/>
                </a:solidFill>
              </a:defRPr>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11"/>
            </p:custDataLst>
          </p:nvPr>
        </p:nvSpPr>
        <p:spPr>
          <a:xfrm>
            <a:off x="1567123" y="5020470"/>
            <a:ext cx="6857999" cy="470795"/>
          </a:xfrm>
        </p:spPr>
        <p:txBody>
          <a:bodyPr anchor="t"/>
          <a:lstStyle>
            <a:lvl1pPr marL="0" indent="0" algn="ctr">
              <a:buNone/>
              <a:defRPr sz="1800">
                <a:solidFill>
                  <a:schemeClr val="bg1"/>
                </a:solidFill>
                <a:latin typeface="+mn-lt"/>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dirty="0"/>
              <a:t>单击此处编辑母版副标题样式</a:t>
            </a:r>
            <a:endParaRPr lang="zh-CN" altLang="en-US" dirty="0"/>
          </a:p>
        </p:txBody>
      </p:sp>
      <p:sp>
        <p:nvSpPr>
          <p:cNvPr id="4" name="日期占位符 3"/>
          <p:cNvSpPr>
            <a:spLocks noGrp="1"/>
          </p:cNvSpPr>
          <p:nvPr>
            <p:ph type="dt" sz="half" idx="10"/>
            <p:custDataLst>
              <p:tags r:id="rId12"/>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5" name="页脚占位符 4"/>
          <p:cNvSpPr>
            <a:spLocks noGrp="1"/>
          </p:cNvSpPr>
          <p:nvPr>
            <p:ph type="ftr" sz="quarter" idx="11"/>
            <p:custDataLst>
              <p:tags r:id="rId13"/>
            </p:custDataLst>
          </p:nvPr>
        </p:nvSpPr>
        <p:spPr>
          <a:xfrm>
            <a:off x="2514600" y="6356350"/>
            <a:ext cx="4114800" cy="365125"/>
          </a:xfrm>
        </p:spPr>
        <p:txBody>
          <a:bodyPr/>
          <a:lstStyle/>
          <a:p>
            <a:endParaRPr lang="zh-CN" altLang="en-US"/>
          </a:p>
        </p:txBody>
      </p:sp>
      <p:sp>
        <p:nvSpPr>
          <p:cNvPr id="6" name="灯片编号占位符 5"/>
          <p:cNvSpPr>
            <a:spLocks noGrp="1"/>
          </p:cNvSpPr>
          <p:nvPr>
            <p:ph type="sldNum" sz="quarter" idx="12"/>
            <p:custDataLst>
              <p:tags r:id="rId14"/>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showMasterSp="0">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8650" y="530820"/>
            <a:ext cx="7886700" cy="994172"/>
          </a:xfrm>
        </p:spPr>
        <p:txBody>
          <a:bodyPr/>
          <a:lstStyle>
            <a:lvl1pPr>
              <a:defRPr>
                <a:latin typeface="+mj-lt"/>
              </a:defRPr>
            </a:lvl1pPr>
          </a:lstStyle>
          <a:p>
            <a:r>
              <a:rPr lang="zh-CN" altLang="en-US" dirty="0"/>
              <a:t>单击此处编辑母版标题样式</a:t>
            </a:r>
            <a:endParaRPr lang="zh-CN" altLang="en-US" dirty="0"/>
          </a:p>
        </p:txBody>
      </p:sp>
      <p:sp>
        <p:nvSpPr>
          <p:cNvPr id="3" name="内容占位符 2"/>
          <p:cNvSpPr>
            <a:spLocks noGrp="1"/>
          </p:cNvSpPr>
          <p:nvPr>
            <p:ph idx="1"/>
            <p:custDataLst>
              <p:tags r:id="rId3"/>
            </p:custDataLst>
          </p:nvPr>
        </p:nvSpPr>
        <p:spPr>
          <a:xfrm>
            <a:off x="-685800" y="1825625"/>
            <a:ext cx="10515600" cy="4351338"/>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a:xfrm>
            <a:off x="2514600" y="6356350"/>
            <a:ext cx="4114800" cy="365125"/>
          </a:xfrm>
        </p:spPr>
        <p:txBody>
          <a:bodyPr/>
          <a:lstStyle/>
          <a:p>
            <a:endParaRPr lang="zh-CN" altLang="en-US"/>
          </a:p>
        </p:txBody>
      </p:sp>
      <p:sp>
        <p:nvSpPr>
          <p:cNvPr id="6" name="灯片编号占位符 5"/>
          <p:cNvSpPr>
            <a:spLocks noGrp="1"/>
          </p:cNvSpPr>
          <p:nvPr>
            <p:ph type="sldNum" sz="quarter" idx="12"/>
            <p:custDataLst>
              <p:tags r:id="rId6"/>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showMasterSp="0">
  <p:cSld name="节标题">
    <p:spTree>
      <p:nvGrpSpPr>
        <p:cNvPr id="1" name=""/>
        <p:cNvGrpSpPr/>
        <p:nvPr/>
      </p:nvGrpSpPr>
      <p:grpSpPr>
        <a:xfrm>
          <a:off x="0" y="0"/>
          <a:ext cx="0" cy="0"/>
          <a:chOff x="0" y="0"/>
          <a:chExt cx="0" cy="0"/>
        </a:xfrm>
      </p:grpSpPr>
      <p:sp>
        <p:nvSpPr>
          <p:cNvPr id="7" name="任意多边形 6"/>
          <p:cNvSpPr/>
          <p:nvPr>
            <p:custDataLst>
              <p:tags r:id="rId2"/>
            </p:custDataLst>
          </p:nvPr>
        </p:nvSpPr>
        <p:spPr>
          <a:xfrm>
            <a:off x="0" y="1259205"/>
            <a:ext cx="9144000" cy="800100"/>
          </a:xfrm>
          <a:custGeom>
            <a:avLst/>
            <a:gdLst>
              <a:gd name="connsiteX0" fmla="*/ 0 w 19200"/>
              <a:gd name="connsiteY0" fmla="*/ 0 h 1680"/>
              <a:gd name="connsiteX1" fmla="*/ 9629 w 19200"/>
              <a:gd name="connsiteY1" fmla="*/ 1392 h 1680"/>
              <a:gd name="connsiteX2" fmla="*/ 19181 w 19200"/>
              <a:gd name="connsiteY2" fmla="*/ 24 h 1680"/>
              <a:gd name="connsiteX3" fmla="*/ 19200 w 19200"/>
              <a:gd name="connsiteY3" fmla="*/ 1680 h 1680"/>
              <a:gd name="connsiteX4" fmla="*/ 0 w 19200"/>
              <a:gd name="connsiteY4" fmla="*/ 1680 h 1680"/>
              <a:gd name="connsiteX5" fmla="*/ 0 w 19200"/>
              <a:gd name="connsiteY5" fmla="*/ 0 h 1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00" h="1680">
                <a:moveTo>
                  <a:pt x="0" y="0"/>
                </a:moveTo>
                <a:cubicBezTo>
                  <a:pt x="2165" y="480"/>
                  <a:pt x="5933" y="1440"/>
                  <a:pt x="9629" y="1392"/>
                </a:cubicBezTo>
                <a:cubicBezTo>
                  <a:pt x="12893" y="1368"/>
                  <a:pt x="16349" y="552"/>
                  <a:pt x="19181" y="24"/>
                </a:cubicBezTo>
                <a:lnTo>
                  <a:pt x="19200" y="1680"/>
                </a:lnTo>
                <a:lnTo>
                  <a:pt x="0" y="1680"/>
                </a:lnTo>
                <a:lnTo>
                  <a:pt x="0" y="0"/>
                </a:lnTo>
                <a:close/>
              </a:path>
            </a:pathLst>
          </a:custGeom>
          <a:gradFill>
            <a:gsLst>
              <a:gs pos="0">
                <a:schemeClr val="bg1">
                  <a:lumMod val="85000"/>
                  <a:alpha val="0"/>
                </a:schemeClr>
              </a:gs>
              <a:gs pos="100000">
                <a:schemeClr val="tx1">
                  <a:lumMod val="85000"/>
                  <a:lumOff val="15000"/>
                </a:schemeClr>
              </a:gs>
              <a:gs pos="43000">
                <a:srgbClr val="C3C3C3">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 name="任意多边形 7"/>
          <p:cNvSpPr/>
          <p:nvPr>
            <p:custDataLst>
              <p:tags r:id="rId3"/>
            </p:custDataLst>
          </p:nvPr>
        </p:nvSpPr>
        <p:spPr>
          <a:xfrm flipV="1">
            <a:off x="-9049" y="5596890"/>
            <a:ext cx="9144000" cy="800100"/>
          </a:xfrm>
          <a:custGeom>
            <a:avLst/>
            <a:gdLst>
              <a:gd name="connsiteX0" fmla="*/ 0 w 19200"/>
              <a:gd name="connsiteY0" fmla="*/ 0 h 1680"/>
              <a:gd name="connsiteX1" fmla="*/ 9629 w 19200"/>
              <a:gd name="connsiteY1" fmla="*/ 1392 h 1680"/>
              <a:gd name="connsiteX2" fmla="*/ 19181 w 19200"/>
              <a:gd name="connsiteY2" fmla="*/ 24 h 1680"/>
              <a:gd name="connsiteX3" fmla="*/ 19200 w 19200"/>
              <a:gd name="connsiteY3" fmla="*/ 1680 h 1680"/>
              <a:gd name="connsiteX4" fmla="*/ 0 w 19200"/>
              <a:gd name="connsiteY4" fmla="*/ 1680 h 1680"/>
              <a:gd name="connsiteX5" fmla="*/ 0 w 19200"/>
              <a:gd name="connsiteY5" fmla="*/ 0 h 1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00" h="1680">
                <a:moveTo>
                  <a:pt x="0" y="0"/>
                </a:moveTo>
                <a:cubicBezTo>
                  <a:pt x="2165" y="480"/>
                  <a:pt x="5933" y="1440"/>
                  <a:pt x="9629" y="1392"/>
                </a:cubicBezTo>
                <a:cubicBezTo>
                  <a:pt x="12893" y="1368"/>
                  <a:pt x="16349" y="552"/>
                  <a:pt x="19181" y="24"/>
                </a:cubicBezTo>
                <a:lnTo>
                  <a:pt x="19200" y="1680"/>
                </a:lnTo>
                <a:lnTo>
                  <a:pt x="0" y="1680"/>
                </a:lnTo>
                <a:lnTo>
                  <a:pt x="0" y="0"/>
                </a:lnTo>
                <a:close/>
              </a:path>
            </a:pathLst>
          </a:custGeom>
          <a:gradFill>
            <a:gsLst>
              <a:gs pos="0">
                <a:schemeClr val="bg1">
                  <a:lumMod val="85000"/>
                  <a:alpha val="0"/>
                </a:schemeClr>
              </a:gs>
              <a:gs pos="100000">
                <a:schemeClr val="tx1">
                  <a:lumMod val="85000"/>
                  <a:lumOff val="15000"/>
                </a:schemeClr>
              </a:gs>
              <a:gs pos="43000">
                <a:srgbClr val="C3C3C3">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 name="矩形 8"/>
          <p:cNvSpPr/>
          <p:nvPr>
            <p:custDataLst>
              <p:tags r:id="rId4"/>
            </p:custDataLst>
          </p:nvPr>
        </p:nvSpPr>
        <p:spPr>
          <a:xfrm>
            <a:off x="0" y="2492137"/>
            <a:ext cx="9144953" cy="2650331"/>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0" name="任意多边形 9"/>
          <p:cNvSpPr/>
          <p:nvPr>
            <p:custDataLst>
              <p:tags r:id="rId5"/>
            </p:custDataLst>
          </p:nvPr>
        </p:nvSpPr>
        <p:spPr>
          <a:xfrm flipH="1" flipV="1">
            <a:off x="1787366" y="4180840"/>
            <a:ext cx="7363301" cy="1215390"/>
          </a:xfrm>
          <a:custGeom>
            <a:avLst/>
            <a:gdLst>
              <a:gd name="connsiteX0" fmla="*/ 5 w 15461"/>
              <a:gd name="connsiteY0" fmla="*/ 2552 h 2552"/>
              <a:gd name="connsiteX1" fmla="*/ 0 w 15461"/>
              <a:gd name="connsiteY1" fmla="*/ 17 h 2552"/>
              <a:gd name="connsiteX2" fmla="*/ 15461 w 15461"/>
              <a:gd name="connsiteY2" fmla="*/ 0 h 2552"/>
              <a:gd name="connsiteX3" fmla="*/ 14243 w 15461"/>
              <a:gd name="connsiteY3" fmla="*/ 2536 h 2552"/>
              <a:gd name="connsiteX4" fmla="*/ 5 w 15461"/>
              <a:gd name="connsiteY4" fmla="*/ 2552 h 25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61" h="2552">
                <a:moveTo>
                  <a:pt x="5" y="2552"/>
                </a:moveTo>
                <a:lnTo>
                  <a:pt x="0" y="17"/>
                </a:lnTo>
                <a:lnTo>
                  <a:pt x="15461" y="0"/>
                </a:lnTo>
                <a:lnTo>
                  <a:pt x="14243" y="2536"/>
                </a:lnTo>
                <a:lnTo>
                  <a:pt x="5" y="2552"/>
                </a:lnTo>
                <a:close/>
              </a:path>
            </a:pathLst>
          </a:custGeom>
          <a:solidFill>
            <a:schemeClr val="bg1"/>
          </a:solidFill>
          <a:ln>
            <a:noFill/>
          </a:ln>
          <a:effectLst>
            <a:outerShdw blurRad="114300" dist="88900" dir="13500000" algn="b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sz="1350"/>
          </a:p>
        </p:txBody>
      </p:sp>
      <p:sp>
        <p:nvSpPr>
          <p:cNvPr id="2" name="标题 1"/>
          <p:cNvSpPr>
            <a:spLocks noGrp="1"/>
          </p:cNvSpPr>
          <p:nvPr>
            <p:ph type="title"/>
            <p:custDataLst>
              <p:tags r:id="rId6"/>
            </p:custDataLst>
          </p:nvPr>
        </p:nvSpPr>
        <p:spPr>
          <a:xfrm>
            <a:off x="2367642" y="4072775"/>
            <a:ext cx="6506936" cy="567000"/>
          </a:xfrm>
        </p:spPr>
        <p:txBody>
          <a:bodyPr anchor="b">
            <a:normAutofit/>
          </a:bodyPr>
          <a:lstStyle>
            <a:lvl1pPr>
              <a:defRPr sz="3300"/>
            </a:lvl1pPr>
          </a:lstStyle>
          <a:p>
            <a:r>
              <a:rPr lang="zh-CN" altLang="en-US" dirty="0"/>
              <a:t>单击此处编辑母版标题样式</a:t>
            </a:r>
            <a:endParaRPr lang="zh-CN" altLang="en-US" dirty="0"/>
          </a:p>
        </p:txBody>
      </p:sp>
      <p:sp>
        <p:nvSpPr>
          <p:cNvPr id="3" name="文本占位符 2"/>
          <p:cNvSpPr>
            <a:spLocks noGrp="1"/>
          </p:cNvSpPr>
          <p:nvPr>
            <p:ph type="body" idx="1"/>
            <p:custDataLst>
              <p:tags r:id="rId7"/>
            </p:custDataLst>
          </p:nvPr>
        </p:nvSpPr>
        <p:spPr>
          <a:xfrm>
            <a:off x="2367641" y="4908072"/>
            <a:ext cx="6506936" cy="57952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dirty="0"/>
              <a:t>单击此处编辑母版文本样式</a:t>
            </a:r>
            <a:endParaRPr lang="zh-CN" altLang="en-US" dirty="0"/>
          </a:p>
        </p:txBody>
      </p:sp>
      <p:sp>
        <p:nvSpPr>
          <p:cNvPr id="4" name="日期占位符 3"/>
          <p:cNvSpPr>
            <a:spLocks noGrp="1"/>
          </p:cNvSpPr>
          <p:nvPr>
            <p:ph type="dt" sz="half" idx="10"/>
            <p:custDataLst>
              <p:tags r:id="rId8"/>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5" name="页脚占位符 4"/>
          <p:cNvSpPr>
            <a:spLocks noGrp="1"/>
          </p:cNvSpPr>
          <p:nvPr>
            <p:ph type="ftr" sz="quarter" idx="11"/>
            <p:custDataLst>
              <p:tags r:id="rId9"/>
            </p:custDataLst>
          </p:nvPr>
        </p:nvSpPr>
        <p:spPr>
          <a:xfrm>
            <a:off x="2514600" y="6356350"/>
            <a:ext cx="4114800" cy="365125"/>
          </a:xfrm>
        </p:spPr>
        <p:txBody>
          <a:bodyPr/>
          <a:lstStyle/>
          <a:p>
            <a:endParaRPr lang="zh-CN" altLang="en-US"/>
          </a:p>
        </p:txBody>
      </p:sp>
      <p:sp>
        <p:nvSpPr>
          <p:cNvPr id="6" name="灯片编号占位符 5"/>
          <p:cNvSpPr>
            <a:spLocks noGrp="1"/>
          </p:cNvSpPr>
          <p:nvPr>
            <p:ph type="sldNum" sz="quarter" idx="12"/>
            <p:custDataLst>
              <p:tags r:id="rId10"/>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showMasterSp="0">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8650" y="530820"/>
            <a:ext cx="7886700" cy="994172"/>
          </a:xfrm>
        </p:spPr>
        <p:txBody>
          <a:bodyPr/>
          <a:lstStyle>
            <a:lvl1pPr>
              <a:defRPr>
                <a:latin typeface="+mj-lt"/>
              </a:defRPr>
            </a:lvl1pPr>
          </a:lstStyle>
          <a:p>
            <a:r>
              <a:rPr lang="zh-CN" altLang="en-US" dirty="0"/>
              <a:t>单击此处编辑母版标题样式</a:t>
            </a:r>
            <a:endParaRPr lang="zh-CN" altLang="en-US" dirty="0"/>
          </a:p>
        </p:txBody>
      </p:sp>
      <p:sp>
        <p:nvSpPr>
          <p:cNvPr id="3" name="内容占位符 2"/>
          <p:cNvSpPr>
            <a:spLocks noGrp="1"/>
          </p:cNvSpPr>
          <p:nvPr>
            <p:ph sz="half" idx="1"/>
            <p:custDataLst>
              <p:tags r:id="rId3"/>
            </p:custDataLst>
          </p:nvPr>
        </p:nvSpPr>
        <p:spPr>
          <a:xfrm>
            <a:off x="628650" y="2369542"/>
            <a:ext cx="3886200" cy="3263503"/>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内容占位符 3"/>
          <p:cNvSpPr>
            <a:spLocks noGrp="1"/>
          </p:cNvSpPr>
          <p:nvPr>
            <p:ph sz="half" idx="2"/>
            <p:custDataLst>
              <p:tags r:id="rId4"/>
            </p:custDataLst>
          </p:nvPr>
        </p:nvSpPr>
        <p:spPr>
          <a:xfrm>
            <a:off x="4629150" y="2369542"/>
            <a:ext cx="3886200" cy="3263503"/>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a:xfrm>
            <a:off x="285750" y="6356350"/>
            <a:ext cx="2743200" cy="365125"/>
          </a:xfrm>
        </p:spPr>
        <p:txBody>
          <a:bodyPr/>
          <a:lstStyle/>
          <a:p>
            <a:fld id="{3AF26454-18F3-4682-85CD-2E9D3BF5A20C}" type="datetimeFigureOut">
              <a:rPr lang="zh-CN" altLang="en-US" smtClean="0"/>
            </a:fld>
            <a:endParaRPr lang="zh-CN" altLang="en-US" dirty="0"/>
          </a:p>
        </p:txBody>
      </p:sp>
      <p:sp>
        <p:nvSpPr>
          <p:cNvPr id="6" name="页脚占位符 5"/>
          <p:cNvSpPr>
            <a:spLocks noGrp="1"/>
          </p:cNvSpPr>
          <p:nvPr>
            <p:ph type="ftr" sz="quarter" idx="11"/>
            <p:custDataLst>
              <p:tags r:id="rId6"/>
            </p:custDataLst>
          </p:nvPr>
        </p:nvSpPr>
        <p:spPr>
          <a:xfrm>
            <a:off x="2514600" y="6356350"/>
            <a:ext cx="4114800" cy="365125"/>
          </a:xfrm>
        </p:spPr>
        <p:txBody>
          <a:bodyPr/>
          <a:lstStyle/>
          <a:p>
            <a:endParaRPr lang="zh-CN" altLang="en-US"/>
          </a:p>
        </p:txBody>
      </p:sp>
      <p:sp>
        <p:nvSpPr>
          <p:cNvPr id="7" name="灯片编号占位符 6"/>
          <p:cNvSpPr>
            <a:spLocks noGrp="1"/>
          </p:cNvSpPr>
          <p:nvPr>
            <p:ph type="sldNum" sz="quarter" idx="12"/>
            <p:custDataLst>
              <p:tags r:id="rId7"/>
            </p:custDataLst>
          </p:nvPr>
        </p:nvSpPr>
        <p:spPr>
          <a:xfrm>
            <a:off x="6115050" y="6356350"/>
            <a:ext cx="2743200" cy="365125"/>
          </a:xfrm>
        </p:spPr>
        <p:txBody>
          <a:bodyPr/>
          <a:lstStyle/>
          <a:p>
            <a:fld id="{20B1BF28-F930-49E4-85CE-AE60C16D92B0}" type="slidenum">
              <a:rPr lang="zh-CN" altLang="en-US" smtClean="0"/>
            </a:fld>
            <a:endParaRPr lang="zh-CN" alt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showMasterSp="0">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9841" y="530820"/>
            <a:ext cx="7886700" cy="994172"/>
          </a:xfrm>
        </p:spPr>
        <p:txBody>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3"/>
            </p:custDataLst>
          </p:nvPr>
        </p:nvSpPr>
        <p:spPr>
          <a:xfrm>
            <a:off x="629841" y="1864436"/>
            <a:ext cx="3868340" cy="5771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dirty="0"/>
              <a:t>单击此处编辑母版文本样式</a:t>
            </a:r>
            <a:endParaRPr lang="zh-CN" altLang="en-US" dirty="0"/>
          </a:p>
        </p:txBody>
      </p:sp>
      <p:sp>
        <p:nvSpPr>
          <p:cNvPr id="4" name="内容占位符 3"/>
          <p:cNvSpPr>
            <a:spLocks noGrp="1"/>
          </p:cNvSpPr>
          <p:nvPr>
            <p:ph sz="half" idx="2"/>
            <p:custDataLst>
              <p:tags r:id="rId4"/>
            </p:custDataLst>
          </p:nvPr>
        </p:nvSpPr>
        <p:spPr>
          <a:xfrm>
            <a:off x="629841" y="3059707"/>
            <a:ext cx="3868340" cy="2682819"/>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文本占位符 4"/>
          <p:cNvSpPr>
            <a:spLocks noGrp="1"/>
          </p:cNvSpPr>
          <p:nvPr>
            <p:ph type="body" sz="quarter" idx="3"/>
            <p:custDataLst>
              <p:tags r:id="rId5"/>
            </p:custDataLst>
          </p:nvPr>
        </p:nvSpPr>
        <p:spPr>
          <a:xfrm>
            <a:off x="4629150" y="1864436"/>
            <a:ext cx="3887391" cy="5771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dirty="0"/>
              <a:t>单击此处编辑母版文本样式</a:t>
            </a:r>
            <a:endParaRPr lang="zh-CN" altLang="en-US" dirty="0"/>
          </a:p>
        </p:txBody>
      </p:sp>
      <p:sp>
        <p:nvSpPr>
          <p:cNvPr id="6" name="内容占位符 5"/>
          <p:cNvSpPr>
            <a:spLocks noGrp="1"/>
          </p:cNvSpPr>
          <p:nvPr>
            <p:ph sz="quarter" idx="4"/>
            <p:custDataLst>
              <p:tags r:id="rId6"/>
            </p:custDataLst>
          </p:nvPr>
        </p:nvSpPr>
        <p:spPr>
          <a:xfrm>
            <a:off x="4629150" y="3059707"/>
            <a:ext cx="3887391" cy="2682819"/>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7" name="日期占位符 6"/>
          <p:cNvSpPr>
            <a:spLocks noGrp="1"/>
          </p:cNvSpPr>
          <p:nvPr>
            <p:ph type="dt" sz="half" idx="10"/>
            <p:custDataLst>
              <p:tags r:id="rId7"/>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a:xfrm>
            <a:off x="2514600" y="6356350"/>
            <a:ext cx="4114800" cy="365125"/>
          </a:xfrm>
        </p:spPr>
        <p:txBody>
          <a:bodyPr/>
          <a:lstStyle/>
          <a:p>
            <a:endParaRPr lang="zh-CN" altLang="en-US"/>
          </a:p>
        </p:txBody>
      </p:sp>
      <p:sp>
        <p:nvSpPr>
          <p:cNvPr id="9" name="灯片编号占位符 8"/>
          <p:cNvSpPr>
            <a:spLocks noGrp="1"/>
          </p:cNvSpPr>
          <p:nvPr>
            <p:ph type="sldNum" sz="quarter" idx="12"/>
            <p:custDataLst>
              <p:tags r:id="rId9"/>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showMasterSp="0">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8650" y="530820"/>
            <a:ext cx="7886700" cy="994172"/>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18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a:xfrm>
            <a:off x="2514600" y="6356350"/>
            <a:ext cx="4114800" cy="365125"/>
          </a:xfrm>
        </p:spPr>
        <p:txBody>
          <a:bodyPr/>
          <a:lstStyle/>
          <a:p>
            <a:endParaRPr lang="zh-CN" altLang="en-US"/>
          </a:p>
        </p:txBody>
      </p:sp>
      <p:sp>
        <p:nvSpPr>
          <p:cNvPr id="5" name="灯片编号占位符 4"/>
          <p:cNvSpPr>
            <a:spLocks noGrp="1"/>
          </p:cNvSpPr>
          <p:nvPr>
            <p:ph type="sldNum" sz="quarter" idx="12"/>
            <p:custDataLst>
              <p:tags r:id="rId5"/>
            </p:custDataLst>
          </p:nvPr>
        </p:nvSpPr>
        <p:spPr>
          <a:xfrm>
            <a:off x="6115050" y="6356350"/>
            <a:ext cx="2743200" cy="365125"/>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showMasterSp="0">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a:xfrm>
            <a:off x="2514600" y="6356350"/>
            <a:ext cx="4114800" cy="365125"/>
          </a:xfrm>
        </p:spPr>
        <p:txBody>
          <a:bodyPr/>
          <a:lstStyle/>
          <a:p>
            <a:endParaRPr lang="zh-CN" altLang="en-US"/>
          </a:p>
        </p:txBody>
      </p:sp>
      <p:sp>
        <p:nvSpPr>
          <p:cNvPr id="4" name="灯片编号占位符 3"/>
          <p:cNvSpPr>
            <a:spLocks noGrp="1"/>
          </p:cNvSpPr>
          <p:nvPr>
            <p:ph type="sldNum" sz="quarter" idx="12"/>
            <p:custDataLst>
              <p:tags r:id="rId4"/>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showMasterSp="0">
  <p:cSld name="图片与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9840" y="657225"/>
            <a:ext cx="3123900" cy="1200150"/>
          </a:xfrm>
        </p:spPr>
        <p:txBody>
          <a:bodyPr anchor="t" anchorCtr="0">
            <a:normAutofit/>
          </a:bodyPr>
          <a:lstStyle>
            <a:lvl1pPr>
              <a:defRPr sz="2700">
                <a:latin typeface="+mj-lt"/>
              </a:defRPr>
            </a:lvl1pPr>
          </a:lstStyle>
          <a:p>
            <a:r>
              <a:rPr lang="zh-CN" altLang="en-US" dirty="0"/>
              <a:t>单击此处编辑母版标题样式</a:t>
            </a:r>
            <a:endParaRPr lang="zh-CN" altLang="en-US" dirty="0"/>
          </a:p>
        </p:txBody>
      </p:sp>
      <p:sp>
        <p:nvSpPr>
          <p:cNvPr id="3" name="图片占位符 2"/>
          <p:cNvSpPr>
            <a:spLocks noGrp="1" noChangeAspect="1"/>
          </p:cNvSpPr>
          <p:nvPr>
            <p:ph type="pic" idx="1"/>
            <p:custDataLst>
              <p:tags r:id="rId3"/>
            </p:custDataLst>
          </p:nvPr>
        </p:nvSpPr>
        <p:spPr>
          <a:xfrm>
            <a:off x="3888000" y="1132650"/>
            <a:ext cx="4627800" cy="40527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dirty="0"/>
          </a:p>
        </p:txBody>
      </p:sp>
      <p:sp>
        <p:nvSpPr>
          <p:cNvPr id="4" name="文本占位符 3"/>
          <p:cNvSpPr>
            <a:spLocks noGrp="1"/>
          </p:cNvSpPr>
          <p:nvPr>
            <p:ph type="body" sz="half" idx="2"/>
            <p:custDataLst>
              <p:tags r:id="rId4"/>
            </p:custDataLst>
          </p:nvPr>
        </p:nvSpPr>
        <p:spPr>
          <a:xfrm>
            <a:off x="629840" y="2533849"/>
            <a:ext cx="3123900" cy="2858691"/>
          </a:xfrm>
        </p:spPr>
        <p:txBody>
          <a:bodyPr>
            <a:normAutofit/>
          </a:bodyPr>
          <a:lstStyle>
            <a:lvl1pPr marL="0" indent="0">
              <a:buNone/>
              <a:defRPr sz="1500">
                <a:latin typeface="+mn-lt"/>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dirty="0"/>
              <a:t>单击此处编辑母版文本样式</a:t>
            </a:r>
            <a:endParaRPr lang="zh-CN" altLang="en-US" dirty="0"/>
          </a:p>
        </p:txBody>
      </p:sp>
      <p:sp>
        <p:nvSpPr>
          <p:cNvPr id="5" name="日期占位符 4"/>
          <p:cNvSpPr>
            <a:spLocks noGrp="1"/>
          </p:cNvSpPr>
          <p:nvPr>
            <p:ph type="dt" sz="half" idx="10"/>
            <p:custDataLst>
              <p:tags r:id="rId5"/>
            </p:custDataLst>
          </p:nvPr>
        </p:nvSpPr>
        <p:spPr>
          <a:xfrm>
            <a:off x="285750" y="6356350"/>
            <a:ext cx="2743200" cy="365125"/>
          </a:xfrm>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6"/>
            </p:custDataLst>
          </p:nvPr>
        </p:nvSpPr>
        <p:spPr>
          <a:xfrm>
            <a:off x="2514600" y="6356350"/>
            <a:ext cx="4114800" cy="365125"/>
          </a:xfrm>
        </p:spPr>
        <p:txBody>
          <a:bodyPr/>
          <a:lstStyle/>
          <a:p>
            <a:endParaRPr lang="zh-CN" altLang="en-US" dirty="0"/>
          </a:p>
        </p:txBody>
      </p:sp>
      <p:sp>
        <p:nvSpPr>
          <p:cNvPr id="7" name="灯片编号占位符 6"/>
          <p:cNvSpPr>
            <a:spLocks noGrp="1"/>
          </p:cNvSpPr>
          <p:nvPr>
            <p:ph type="sldNum" sz="quarter" idx="12"/>
            <p:custDataLst>
              <p:tags r:id="rId7"/>
            </p:custDataLst>
          </p:nvPr>
        </p:nvSpPr>
        <p:spPr>
          <a:xfrm>
            <a:off x="6115050" y="6356350"/>
            <a:ext cx="2743200" cy="365125"/>
          </a:xfrm>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showMasterSp="0">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lvl1pPr>
              <a:defRPr/>
            </a:lvl1pPr>
          </a:lstStyle>
          <a:p>
            <a:pPr>
              <a:defRPr/>
            </a:pPr>
            <a:fld id="{F052BFB5-FF29-4DCF-B5EA-AEE71D2925BF}"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4AB8619F-A338-4DC7-8D27-A12179085D10}" type="slidenum">
              <a:rPr lang="zh-CN" altLang="en-US"/>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showMasterSp="0">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custDataLst>
              <p:tags r:id="rId2"/>
            </p:custDataLst>
          </p:nvPr>
        </p:nvSpPr>
        <p:spPr>
          <a:xfrm>
            <a:off x="7686675" y="1091605"/>
            <a:ext cx="828674" cy="4358879"/>
          </a:xfrm>
        </p:spPr>
        <p:txBody>
          <a:bodyPr vert="eaVert">
            <a:normAutofit/>
          </a:bodyPr>
          <a:lstStyle>
            <a:lvl1pPr>
              <a:defRPr sz="2700"/>
            </a:lvl1pPr>
          </a:lstStyle>
          <a:p>
            <a:r>
              <a:rPr lang="zh-CN" altLang="en-US"/>
              <a:t>单击此处编辑母版标题样式</a:t>
            </a:r>
            <a:endParaRPr lang="zh-CN" altLang="en-US"/>
          </a:p>
        </p:txBody>
      </p:sp>
      <p:sp>
        <p:nvSpPr>
          <p:cNvPr id="3" name="竖排文字占位符 2"/>
          <p:cNvSpPr>
            <a:spLocks noGrp="1"/>
          </p:cNvSpPr>
          <p:nvPr>
            <p:ph type="body" orient="vert" idx="1"/>
            <p:custDataLst>
              <p:tags r:id="rId3"/>
            </p:custDataLst>
          </p:nvPr>
        </p:nvSpPr>
        <p:spPr>
          <a:xfrm>
            <a:off x="628649" y="1091605"/>
            <a:ext cx="6879431" cy="4358879"/>
          </a:xfrm>
        </p:spPr>
        <p:txBody>
          <a:bodyPr vert="eaVert"/>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a:xfrm>
            <a:off x="2514600" y="6356350"/>
            <a:ext cx="4114800" cy="365125"/>
          </a:xfrm>
        </p:spPr>
        <p:txBody>
          <a:bodyPr/>
          <a:lstStyle/>
          <a:p>
            <a:endParaRPr lang="zh-CN" altLang="en-US"/>
          </a:p>
        </p:txBody>
      </p:sp>
      <p:sp>
        <p:nvSpPr>
          <p:cNvPr id="6" name="灯片编号占位符 5"/>
          <p:cNvSpPr>
            <a:spLocks noGrp="1"/>
          </p:cNvSpPr>
          <p:nvPr>
            <p:ph type="sldNum" sz="quarter" idx="12"/>
            <p:custDataLst>
              <p:tags r:id="rId6"/>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a:xfrm>
            <a:off x="2514600" y="6356350"/>
            <a:ext cx="4114800" cy="365125"/>
          </a:xfrm>
        </p:spPr>
        <p:txBody>
          <a:bodyPr/>
          <a:lstStyle/>
          <a:p>
            <a:endParaRPr lang="zh-CN" altLang="en-US"/>
          </a:p>
        </p:txBody>
      </p:sp>
      <p:sp>
        <p:nvSpPr>
          <p:cNvPr id="5" name="灯片编号占位符 4"/>
          <p:cNvSpPr>
            <a:spLocks noGrp="1"/>
          </p:cNvSpPr>
          <p:nvPr>
            <p:ph type="sldNum" sz="quarter" idx="12"/>
            <p:custDataLst>
              <p:tags r:id="rId4"/>
            </p:custDataLst>
          </p:nvPr>
        </p:nvSpPr>
        <p:spPr>
          <a:xfrm>
            <a:off x="6115050" y="6356350"/>
            <a:ext cx="2743200" cy="365125"/>
          </a:xfrm>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28650" y="1246414"/>
            <a:ext cx="7886700" cy="4169228"/>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showMasterSp="0" userDrawn="1">
  <p:cSld name="末尾幻灯片">
    <p:spTree>
      <p:nvGrpSpPr>
        <p:cNvPr id="1" name=""/>
        <p:cNvGrpSpPr/>
        <p:nvPr/>
      </p:nvGrpSpPr>
      <p:grpSpPr>
        <a:xfrm>
          <a:off x="0" y="0"/>
          <a:ext cx="0" cy="0"/>
          <a:chOff x="0" y="0"/>
          <a:chExt cx="0" cy="0"/>
        </a:xfrm>
      </p:grpSpPr>
      <p:sp>
        <p:nvSpPr>
          <p:cNvPr id="6" name="任意多边形 5"/>
          <p:cNvSpPr/>
          <p:nvPr>
            <p:custDataLst>
              <p:tags r:id="rId2"/>
            </p:custDataLst>
          </p:nvPr>
        </p:nvSpPr>
        <p:spPr>
          <a:xfrm flipV="1">
            <a:off x="-9049" y="5596890"/>
            <a:ext cx="9144000" cy="800100"/>
          </a:xfrm>
          <a:custGeom>
            <a:avLst/>
            <a:gdLst>
              <a:gd name="connsiteX0" fmla="*/ 0 w 19200"/>
              <a:gd name="connsiteY0" fmla="*/ 0 h 1680"/>
              <a:gd name="connsiteX1" fmla="*/ 9629 w 19200"/>
              <a:gd name="connsiteY1" fmla="*/ 1392 h 1680"/>
              <a:gd name="connsiteX2" fmla="*/ 19181 w 19200"/>
              <a:gd name="connsiteY2" fmla="*/ 24 h 1680"/>
              <a:gd name="connsiteX3" fmla="*/ 19200 w 19200"/>
              <a:gd name="connsiteY3" fmla="*/ 1680 h 1680"/>
              <a:gd name="connsiteX4" fmla="*/ 0 w 19200"/>
              <a:gd name="connsiteY4" fmla="*/ 1680 h 1680"/>
              <a:gd name="connsiteX5" fmla="*/ 0 w 19200"/>
              <a:gd name="connsiteY5" fmla="*/ 0 h 1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00" h="1680">
                <a:moveTo>
                  <a:pt x="0" y="0"/>
                </a:moveTo>
                <a:cubicBezTo>
                  <a:pt x="2165" y="480"/>
                  <a:pt x="5933" y="1440"/>
                  <a:pt x="9629" y="1392"/>
                </a:cubicBezTo>
                <a:cubicBezTo>
                  <a:pt x="12893" y="1368"/>
                  <a:pt x="16349" y="552"/>
                  <a:pt x="19181" y="24"/>
                </a:cubicBezTo>
                <a:lnTo>
                  <a:pt x="19200" y="1680"/>
                </a:lnTo>
                <a:lnTo>
                  <a:pt x="0" y="1680"/>
                </a:lnTo>
                <a:lnTo>
                  <a:pt x="0" y="0"/>
                </a:lnTo>
                <a:close/>
              </a:path>
            </a:pathLst>
          </a:custGeom>
          <a:gradFill>
            <a:gsLst>
              <a:gs pos="0">
                <a:schemeClr val="bg1">
                  <a:lumMod val="85000"/>
                  <a:alpha val="0"/>
                </a:schemeClr>
              </a:gs>
              <a:gs pos="100000">
                <a:schemeClr val="tx1">
                  <a:lumMod val="85000"/>
                  <a:lumOff val="15000"/>
                </a:schemeClr>
              </a:gs>
              <a:gs pos="43000">
                <a:srgbClr val="C3C3C3">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 name="矩形 6"/>
          <p:cNvSpPr/>
          <p:nvPr>
            <p:custDataLst>
              <p:tags r:id="rId3"/>
            </p:custDataLst>
          </p:nvPr>
        </p:nvSpPr>
        <p:spPr>
          <a:xfrm flipH="1">
            <a:off x="0" y="-3810"/>
            <a:ext cx="9144900" cy="1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 name="矩形 7"/>
          <p:cNvSpPr/>
          <p:nvPr>
            <p:custDataLst>
              <p:tags r:id="rId4"/>
            </p:custDataLst>
          </p:nvPr>
        </p:nvSpPr>
        <p:spPr>
          <a:xfrm>
            <a:off x="0" y="978614"/>
            <a:ext cx="9144900" cy="3947636"/>
          </a:xfrm>
          <a:prstGeom prst="rect">
            <a:avLst/>
          </a:prstGeom>
          <a:blipFill rotWithShape="1">
            <a:blip r:embed="rId5"/>
            <a:stretch>
              <a:fillRect t="-21000" b="-14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 name="任意多边形 8"/>
          <p:cNvSpPr/>
          <p:nvPr>
            <p:custDataLst>
              <p:tags r:id="rId6"/>
            </p:custDataLst>
          </p:nvPr>
        </p:nvSpPr>
        <p:spPr>
          <a:xfrm flipH="1" flipV="1">
            <a:off x="1787366" y="4180840"/>
            <a:ext cx="7363301" cy="1215390"/>
          </a:xfrm>
          <a:custGeom>
            <a:avLst/>
            <a:gdLst>
              <a:gd name="connsiteX0" fmla="*/ 5 w 15461"/>
              <a:gd name="connsiteY0" fmla="*/ 2552 h 2552"/>
              <a:gd name="connsiteX1" fmla="*/ 0 w 15461"/>
              <a:gd name="connsiteY1" fmla="*/ 17 h 2552"/>
              <a:gd name="connsiteX2" fmla="*/ 15461 w 15461"/>
              <a:gd name="connsiteY2" fmla="*/ 0 h 2552"/>
              <a:gd name="connsiteX3" fmla="*/ 14243 w 15461"/>
              <a:gd name="connsiteY3" fmla="*/ 2536 h 2552"/>
              <a:gd name="connsiteX4" fmla="*/ 5 w 15461"/>
              <a:gd name="connsiteY4" fmla="*/ 2552 h 25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61" h="2552">
                <a:moveTo>
                  <a:pt x="5" y="2552"/>
                </a:moveTo>
                <a:lnTo>
                  <a:pt x="0" y="17"/>
                </a:lnTo>
                <a:lnTo>
                  <a:pt x="15461" y="0"/>
                </a:lnTo>
                <a:lnTo>
                  <a:pt x="14243" y="2536"/>
                </a:lnTo>
                <a:lnTo>
                  <a:pt x="5" y="2552"/>
                </a:lnTo>
                <a:close/>
              </a:path>
            </a:pathLst>
          </a:custGeom>
          <a:solidFill>
            <a:schemeClr val="accent6"/>
          </a:solidFill>
          <a:ln>
            <a:noFill/>
          </a:ln>
          <a:effectLst>
            <a:outerShdw blurRad="114300" dist="88900" dir="13500000" algn="b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 name="标题 1"/>
          <p:cNvSpPr>
            <a:spLocks noGrp="1"/>
          </p:cNvSpPr>
          <p:nvPr>
            <p:ph type="title"/>
            <p:custDataLst>
              <p:tags r:id="rId7"/>
            </p:custDataLst>
          </p:nvPr>
        </p:nvSpPr>
        <p:spPr>
          <a:xfrm>
            <a:off x="2367643" y="4106978"/>
            <a:ext cx="6767309" cy="706501"/>
          </a:xfrm>
        </p:spPr>
        <p:txBody>
          <a:bodyPr lIns="90000" tIns="46800" rIns="90000" bIns="46800" anchor="b"/>
          <a:lstStyle>
            <a:lvl1pPr>
              <a:defRPr>
                <a:solidFill>
                  <a:schemeClr val="bg1"/>
                </a:solidFill>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8"/>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a:xfrm>
            <a:off x="2514600" y="6356350"/>
            <a:ext cx="4114800" cy="365125"/>
          </a:xfrm>
        </p:spPr>
        <p:txBody>
          <a:bodyPr/>
          <a:lstStyle/>
          <a:p>
            <a:endParaRPr lang="zh-CN" altLang="en-US"/>
          </a:p>
        </p:txBody>
      </p:sp>
      <p:sp>
        <p:nvSpPr>
          <p:cNvPr id="5" name="灯片编号占位符 4"/>
          <p:cNvSpPr>
            <a:spLocks noGrp="1"/>
          </p:cNvSpPr>
          <p:nvPr>
            <p:ph type="sldNum" sz="quarter" idx="12"/>
            <p:custDataLst>
              <p:tags r:id="rId10"/>
            </p:custDataLst>
          </p:nvPr>
        </p:nvSpPr>
        <p:spPr>
          <a:xfrm>
            <a:off x="6115050" y="6356350"/>
            <a:ext cx="2743200" cy="365125"/>
          </a:xfrm>
        </p:spPr>
        <p:txBody>
          <a:bodyPr/>
          <a:lstStyle/>
          <a:p>
            <a:fld id="{20B1BF28-F930-49E4-85CE-AE60C16D92B0}" type="slidenum">
              <a:rPr lang="zh-CN" altLang="en-US" smtClean="0"/>
            </a:fld>
            <a:endParaRPr lang="zh-CN" altLang="en-US"/>
          </a:p>
        </p:txBody>
      </p:sp>
      <p:sp>
        <p:nvSpPr>
          <p:cNvPr id="11" name="文本占位符 10"/>
          <p:cNvSpPr>
            <a:spLocks noGrp="1"/>
          </p:cNvSpPr>
          <p:nvPr>
            <p:ph type="body" sz="quarter" idx="13"/>
            <p:custDataLst>
              <p:tags r:id="rId11"/>
            </p:custDataLst>
          </p:nvPr>
        </p:nvSpPr>
        <p:spPr>
          <a:xfrm>
            <a:off x="2358170" y="5081488"/>
            <a:ext cx="6776781" cy="430888"/>
          </a:xfrm>
        </p:spPr>
        <p:txBody>
          <a:bodyPr/>
          <a:lstStyle>
            <a:lvl1pPr marL="0" indent="0">
              <a:buNone/>
              <a:defRPr>
                <a:solidFill>
                  <a:schemeClr val="bg1"/>
                </a:solidFill>
              </a:defRPr>
            </a:lvl1pPr>
          </a:lstStyle>
          <a:p>
            <a:pPr lvl="0"/>
            <a:endParaRPr lang="zh-CN" altLang="en-US" dirty="0"/>
          </a:p>
        </p:txBody>
      </p:sp>
      <p:grpSp>
        <p:nvGrpSpPr>
          <p:cNvPr id="12" name="组合 269"/>
          <p:cNvGrpSpPr/>
          <p:nvPr>
            <p:custDataLst>
              <p:tags r:id="rId12"/>
            </p:custDataLst>
          </p:nvPr>
        </p:nvGrpSpPr>
        <p:grpSpPr>
          <a:xfrm>
            <a:off x="7920235" y="4498492"/>
            <a:ext cx="551021" cy="551021"/>
            <a:chOff x="0" y="0"/>
            <a:chExt cx="690562" cy="692150"/>
          </a:xfrm>
          <a:solidFill>
            <a:schemeClr val="tx1">
              <a:lumMod val="50000"/>
              <a:lumOff val="50000"/>
            </a:schemeClr>
          </a:solidFill>
        </p:grpSpPr>
        <p:sp>
          <p:nvSpPr>
            <p:cNvPr id="13" name="Oval 10"/>
            <p:cNvSpPr/>
            <p:nvPr>
              <p:custDataLst>
                <p:tags r:id="rId13"/>
              </p:custDataLst>
            </p:nvPr>
          </p:nvSpPr>
          <p:spPr>
            <a:xfrm>
              <a:off x="0" y="0"/>
              <a:ext cx="690562" cy="692150"/>
            </a:xfrm>
            <a:prstGeom prst="ellipse">
              <a:avLst/>
            </a:prstGeom>
            <a:grpFill/>
            <a:ln w="9525">
              <a:noFill/>
            </a:ln>
            <a:effectLst>
              <a:outerShdw blurRad="177800" dist="88900" dir="2700000" algn="tl" rotWithShape="0">
                <a:prstClr val="black">
                  <a:alpha val="55000"/>
                </a:prstClr>
              </a:outerShdw>
            </a:effectLst>
          </p:spPr>
          <p:txBody>
            <a:bodyPr wrap="square" lIns="51435" tIns="25717" rIns="51435" bIns="25717" anchor="t"/>
            <a:lstStyle/>
            <a:p>
              <a:pPr lvl="0"/>
              <a:endParaRPr lang="zh-CN" altLang="en-US" sz="975" dirty="0">
                <a:solidFill>
                  <a:srgbClr val="000000"/>
                </a:solidFill>
                <a:latin typeface="Arial" panose="020B0604020202020204" pitchFamily="34" charset="0"/>
                <a:ea typeface="宋体" panose="02010600030101010101" pitchFamily="2" charset="-122"/>
              </a:endParaRPr>
            </a:p>
          </p:txBody>
        </p:sp>
        <p:sp>
          <p:nvSpPr>
            <p:cNvPr id="14" name="Freeform 32"/>
            <p:cNvSpPr>
              <a:spLocks noEditPoints="1"/>
            </p:cNvSpPr>
            <p:nvPr>
              <p:custDataLst>
                <p:tags r:id="rId14"/>
              </p:custDataLst>
            </p:nvPr>
          </p:nvSpPr>
          <p:spPr>
            <a:xfrm>
              <a:off x="130175" y="131763"/>
              <a:ext cx="422275" cy="423862"/>
            </a:xfrm>
            <a:custGeom>
              <a:avLst/>
              <a:gdLst/>
              <a:ahLst/>
              <a:cxnLst>
                <a:cxn ang="0">
                  <a:pos x="410964" y="135036"/>
                </a:cxn>
                <a:cxn ang="0">
                  <a:pos x="395883" y="108779"/>
                </a:cxn>
                <a:cxn ang="0">
                  <a:pos x="226219" y="3751"/>
                </a:cxn>
                <a:cxn ang="0">
                  <a:pos x="196056" y="0"/>
                </a:cxn>
                <a:cxn ang="0">
                  <a:pos x="26392" y="108779"/>
                </a:cxn>
                <a:cxn ang="0">
                  <a:pos x="22622" y="116281"/>
                </a:cxn>
                <a:cxn ang="0">
                  <a:pos x="15081" y="135036"/>
                </a:cxn>
                <a:cxn ang="0">
                  <a:pos x="0" y="198803"/>
                </a:cxn>
                <a:cxn ang="0">
                  <a:pos x="0" y="225059"/>
                </a:cxn>
                <a:cxn ang="0">
                  <a:pos x="11311" y="288826"/>
                </a:cxn>
                <a:cxn ang="0">
                  <a:pos x="26392" y="315083"/>
                </a:cxn>
                <a:cxn ang="0">
                  <a:pos x="196056" y="423862"/>
                </a:cxn>
                <a:cxn ang="0">
                  <a:pos x="226219" y="423862"/>
                </a:cxn>
                <a:cxn ang="0">
                  <a:pos x="395883" y="315083"/>
                </a:cxn>
                <a:cxn ang="0">
                  <a:pos x="399653" y="307581"/>
                </a:cxn>
                <a:cxn ang="0">
                  <a:pos x="407194" y="288826"/>
                </a:cxn>
                <a:cxn ang="0">
                  <a:pos x="422275" y="225059"/>
                </a:cxn>
                <a:cxn ang="0">
                  <a:pos x="422275" y="198803"/>
                </a:cxn>
                <a:cxn ang="0">
                  <a:pos x="131961" y="48763"/>
                </a:cxn>
                <a:cxn ang="0">
                  <a:pos x="60325" y="108779"/>
                </a:cxn>
                <a:cxn ang="0">
                  <a:pos x="45244" y="135036"/>
                </a:cxn>
                <a:cxn ang="0">
                  <a:pos x="86717" y="198803"/>
                </a:cxn>
                <a:cxn ang="0">
                  <a:pos x="45244" y="135036"/>
                </a:cxn>
                <a:cxn ang="0">
                  <a:pos x="26392" y="225059"/>
                </a:cxn>
                <a:cxn ang="0">
                  <a:pos x="94258" y="288826"/>
                </a:cxn>
                <a:cxn ang="0">
                  <a:pos x="60325" y="315083"/>
                </a:cxn>
                <a:cxn ang="0">
                  <a:pos x="131961" y="375099"/>
                </a:cxn>
                <a:cxn ang="0">
                  <a:pos x="196056" y="393854"/>
                </a:cxn>
                <a:cxn ang="0">
                  <a:pos x="196056" y="315083"/>
                </a:cxn>
                <a:cxn ang="0">
                  <a:pos x="196056" y="288826"/>
                </a:cxn>
                <a:cxn ang="0">
                  <a:pos x="116880" y="225059"/>
                </a:cxn>
                <a:cxn ang="0">
                  <a:pos x="196056" y="288826"/>
                </a:cxn>
                <a:cxn ang="0">
                  <a:pos x="116880" y="198803"/>
                </a:cxn>
                <a:cxn ang="0">
                  <a:pos x="196056" y="135036"/>
                </a:cxn>
                <a:cxn ang="0">
                  <a:pos x="196056" y="108779"/>
                </a:cxn>
                <a:cxn ang="0">
                  <a:pos x="196056" y="30008"/>
                </a:cxn>
                <a:cxn ang="0">
                  <a:pos x="361950" y="108779"/>
                </a:cxn>
                <a:cxn ang="0">
                  <a:pos x="290314" y="48763"/>
                </a:cxn>
                <a:cxn ang="0">
                  <a:pos x="226219" y="30008"/>
                </a:cxn>
                <a:cxn ang="0">
                  <a:pos x="226219" y="108779"/>
                </a:cxn>
                <a:cxn ang="0">
                  <a:pos x="226219" y="135036"/>
                </a:cxn>
                <a:cxn ang="0">
                  <a:pos x="305395" y="198803"/>
                </a:cxn>
                <a:cxn ang="0">
                  <a:pos x="226219" y="135036"/>
                </a:cxn>
                <a:cxn ang="0">
                  <a:pos x="305395" y="225059"/>
                </a:cxn>
                <a:cxn ang="0">
                  <a:pos x="226219" y="288826"/>
                </a:cxn>
                <a:cxn ang="0">
                  <a:pos x="226219" y="393854"/>
                </a:cxn>
                <a:cxn ang="0">
                  <a:pos x="290314" y="315083"/>
                </a:cxn>
                <a:cxn ang="0">
                  <a:pos x="290314" y="375099"/>
                </a:cxn>
                <a:cxn ang="0">
                  <a:pos x="361950" y="315083"/>
                </a:cxn>
                <a:cxn ang="0">
                  <a:pos x="377031" y="288826"/>
                </a:cxn>
                <a:cxn ang="0">
                  <a:pos x="335558" y="225059"/>
                </a:cxn>
                <a:cxn ang="0">
                  <a:pos x="377031" y="288826"/>
                </a:cxn>
                <a:cxn ang="0">
                  <a:pos x="328017" y="135036"/>
                </a:cxn>
                <a:cxn ang="0">
                  <a:pos x="392113" y="198803"/>
                </a:cxn>
              </a:cxnLst>
              <a:rect l="0" t="0" r="0" b="0"/>
              <a:pathLst>
                <a:path w="112" h="113">
                  <a:moveTo>
                    <a:pt x="108" y="36"/>
                  </a:moveTo>
                  <a:cubicBezTo>
                    <a:pt x="109" y="36"/>
                    <a:pt x="109" y="36"/>
                    <a:pt x="109" y="36"/>
                  </a:cubicBezTo>
                  <a:cubicBezTo>
                    <a:pt x="106" y="31"/>
                    <a:pt x="106" y="31"/>
                    <a:pt x="106" y="31"/>
                  </a:cubicBezTo>
                  <a:cubicBezTo>
                    <a:pt x="105" y="29"/>
                    <a:pt x="105" y="29"/>
                    <a:pt x="105" y="29"/>
                  </a:cubicBezTo>
                  <a:cubicBezTo>
                    <a:pt x="105" y="29"/>
                    <a:pt x="105" y="29"/>
                    <a:pt x="105" y="29"/>
                  </a:cubicBezTo>
                  <a:cubicBezTo>
                    <a:pt x="95" y="12"/>
                    <a:pt x="78" y="2"/>
                    <a:pt x="60" y="1"/>
                  </a:cubicBezTo>
                  <a:cubicBezTo>
                    <a:pt x="60" y="0"/>
                    <a:pt x="60" y="0"/>
                    <a:pt x="60" y="0"/>
                  </a:cubicBezTo>
                  <a:cubicBezTo>
                    <a:pt x="52" y="0"/>
                    <a:pt x="52" y="0"/>
                    <a:pt x="52" y="0"/>
                  </a:cubicBezTo>
                  <a:cubicBezTo>
                    <a:pt x="52" y="1"/>
                    <a:pt x="52" y="1"/>
                    <a:pt x="52" y="1"/>
                  </a:cubicBezTo>
                  <a:cubicBezTo>
                    <a:pt x="33" y="2"/>
                    <a:pt x="17" y="12"/>
                    <a:pt x="7" y="29"/>
                  </a:cubicBezTo>
                  <a:cubicBezTo>
                    <a:pt x="7" y="29"/>
                    <a:pt x="7" y="29"/>
                    <a:pt x="7" y="29"/>
                  </a:cubicBezTo>
                  <a:cubicBezTo>
                    <a:pt x="6" y="31"/>
                    <a:pt x="6" y="31"/>
                    <a:pt x="6" y="31"/>
                  </a:cubicBezTo>
                  <a:cubicBezTo>
                    <a:pt x="3" y="36"/>
                    <a:pt x="3" y="36"/>
                    <a:pt x="3" y="36"/>
                  </a:cubicBezTo>
                  <a:cubicBezTo>
                    <a:pt x="4" y="36"/>
                    <a:pt x="4" y="36"/>
                    <a:pt x="4" y="36"/>
                  </a:cubicBezTo>
                  <a:cubicBezTo>
                    <a:pt x="1" y="41"/>
                    <a:pt x="0" y="47"/>
                    <a:pt x="0" y="53"/>
                  </a:cubicBezTo>
                  <a:cubicBezTo>
                    <a:pt x="0" y="53"/>
                    <a:pt x="0" y="53"/>
                    <a:pt x="0" y="53"/>
                  </a:cubicBezTo>
                  <a:cubicBezTo>
                    <a:pt x="0" y="60"/>
                    <a:pt x="0" y="60"/>
                    <a:pt x="0" y="60"/>
                  </a:cubicBezTo>
                  <a:cubicBezTo>
                    <a:pt x="0" y="60"/>
                    <a:pt x="0" y="60"/>
                    <a:pt x="0" y="60"/>
                  </a:cubicBezTo>
                  <a:cubicBezTo>
                    <a:pt x="0" y="66"/>
                    <a:pt x="1" y="72"/>
                    <a:pt x="4" y="77"/>
                  </a:cubicBezTo>
                  <a:cubicBezTo>
                    <a:pt x="3" y="77"/>
                    <a:pt x="3" y="77"/>
                    <a:pt x="3" y="77"/>
                  </a:cubicBezTo>
                  <a:cubicBezTo>
                    <a:pt x="6" y="82"/>
                    <a:pt x="6" y="82"/>
                    <a:pt x="6" y="82"/>
                  </a:cubicBezTo>
                  <a:cubicBezTo>
                    <a:pt x="7" y="84"/>
                    <a:pt x="7" y="84"/>
                    <a:pt x="7" y="84"/>
                  </a:cubicBezTo>
                  <a:cubicBezTo>
                    <a:pt x="7" y="84"/>
                    <a:pt x="7" y="84"/>
                    <a:pt x="7" y="84"/>
                  </a:cubicBezTo>
                  <a:cubicBezTo>
                    <a:pt x="17" y="101"/>
                    <a:pt x="33" y="111"/>
                    <a:pt x="52" y="113"/>
                  </a:cubicBezTo>
                  <a:cubicBezTo>
                    <a:pt x="52" y="113"/>
                    <a:pt x="52" y="113"/>
                    <a:pt x="52" y="113"/>
                  </a:cubicBezTo>
                  <a:cubicBezTo>
                    <a:pt x="60" y="113"/>
                    <a:pt x="60" y="113"/>
                    <a:pt x="60" y="113"/>
                  </a:cubicBezTo>
                  <a:cubicBezTo>
                    <a:pt x="60" y="113"/>
                    <a:pt x="60" y="113"/>
                    <a:pt x="60" y="113"/>
                  </a:cubicBezTo>
                  <a:cubicBezTo>
                    <a:pt x="78" y="111"/>
                    <a:pt x="95" y="101"/>
                    <a:pt x="105" y="84"/>
                  </a:cubicBezTo>
                  <a:cubicBezTo>
                    <a:pt x="105" y="84"/>
                    <a:pt x="105" y="84"/>
                    <a:pt x="105" y="84"/>
                  </a:cubicBezTo>
                  <a:cubicBezTo>
                    <a:pt x="106" y="82"/>
                    <a:pt x="106" y="82"/>
                    <a:pt x="106" y="82"/>
                  </a:cubicBezTo>
                  <a:cubicBezTo>
                    <a:pt x="109" y="77"/>
                    <a:pt x="109" y="77"/>
                    <a:pt x="109" y="77"/>
                  </a:cubicBezTo>
                  <a:cubicBezTo>
                    <a:pt x="108" y="77"/>
                    <a:pt x="108" y="77"/>
                    <a:pt x="108" y="77"/>
                  </a:cubicBezTo>
                  <a:cubicBezTo>
                    <a:pt x="110" y="72"/>
                    <a:pt x="112" y="66"/>
                    <a:pt x="112" y="60"/>
                  </a:cubicBezTo>
                  <a:cubicBezTo>
                    <a:pt x="112" y="60"/>
                    <a:pt x="112" y="60"/>
                    <a:pt x="112" y="60"/>
                  </a:cubicBezTo>
                  <a:cubicBezTo>
                    <a:pt x="112" y="53"/>
                    <a:pt x="112" y="53"/>
                    <a:pt x="112" y="53"/>
                  </a:cubicBezTo>
                  <a:cubicBezTo>
                    <a:pt x="112" y="53"/>
                    <a:pt x="112" y="53"/>
                    <a:pt x="112" y="53"/>
                  </a:cubicBezTo>
                  <a:cubicBezTo>
                    <a:pt x="112" y="47"/>
                    <a:pt x="110" y="41"/>
                    <a:pt x="108" y="36"/>
                  </a:cubicBezTo>
                  <a:close/>
                  <a:moveTo>
                    <a:pt x="35" y="13"/>
                  </a:moveTo>
                  <a:cubicBezTo>
                    <a:pt x="32" y="17"/>
                    <a:pt x="29" y="22"/>
                    <a:pt x="27" y="29"/>
                  </a:cubicBezTo>
                  <a:cubicBezTo>
                    <a:pt x="16" y="29"/>
                    <a:pt x="16" y="29"/>
                    <a:pt x="16" y="29"/>
                  </a:cubicBezTo>
                  <a:cubicBezTo>
                    <a:pt x="21" y="22"/>
                    <a:pt x="28" y="16"/>
                    <a:pt x="35" y="13"/>
                  </a:cubicBezTo>
                  <a:close/>
                  <a:moveTo>
                    <a:pt x="12" y="36"/>
                  </a:moveTo>
                  <a:cubicBezTo>
                    <a:pt x="25" y="36"/>
                    <a:pt x="25" y="36"/>
                    <a:pt x="25" y="36"/>
                  </a:cubicBezTo>
                  <a:cubicBezTo>
                    <a:pt x="24" y="41"/>
                    <a:pt x="23" y="47"/>
                    <a:pt x="23" y="53"/>
                  </a:cubicBezTo>
                  <a:cubicBezTo>
                    <a:pt x="7" y="53"/>
                    <a:pt x="7" y="53"/>
                    <a:pt x="7" y="53"/>
                  </a:cubicBezTo>
                  <a:cubicBezTo>
                    <a:pt x="8" y="47"/>
                    <a:pt x="9" y="41"/>
                    <a:pt x="12" y="36"/>
                  </a:cubicBezTo>
                  <a:close/>
                  <a:moveTo>
                    <a:pt x="12" y="77"/>
                  </a:moveTo>
                  <a:cubicBezTo>
                    <a:pt x="9" y="72"/>
                    <a:pt x="8" y="66"/>
                    <a:pt x="7" y="60"/>
                  </a:cubicBezTo>
                  <a:cubicBezTo>
                    <a:pt x="23" y="60"/>
                    <a:pt x="23" y="60"/>
                    <a:pt x="23" y="60"/>
                  </a:cubicBezTo>
                  <a:cubicBezTo>
                    <a:pt x="23" y="66"/>
                    <a:pt x="24" y="72"/>
                    <a:pt x="25" y="77"/>
                  </a:cubicBezTo>
                  <a:lnTo>
                    <a:pt x="12" y="77"/>
                  </a:lnTo>
                  <a:close/>
                  <a:moveTo>
                    <a:pt x="16" y="84"/>
                  </a:moveTo>
                  <a:cubicBezTo>
                    <a:pt x="27" y="84"/>
                    <a:pt x="27" y="84"/>
                    <a:pt x="27" y="84"/>
                  </a:cubicBezTo>
                  <a:cubicBezTo>
                    <a:pt x="29" y="91"/>
                    <a:pt x="32" y="96"/>
                    <a:pt x="35" y="100"/>
                  </a:cubicBezTo>
                  <a:cubicBezTo>
                    <a:pt x="28" y="97"/>
                    <a:pt x="21" y="91"/>
                    <a:pt x="16" y="84"/>
                  </a:cubicBezTo>
                  <a:close/>
                  <a:moveTo>
                    <a:pt x="52" y="105"/>
                  </a:moveTo>
                  <a:cubicBezTo>
                    <a:pt x="45" y="103"/>
                    <a:pt x="39" y="95"/>
                    <a:pt x="35" y="84"/>
                  </a:cubicBezTo>
                  <a:cubicBezTo>
                    <a:pt x="52" y="84"/>
                    <a:pt x="52" y="84"/>
                    <a:pt x="52" y="84"/>
                  </a:cubicBezTo>
                  <a:lnTo>
                    <a:pt x="52" y="105"/>
                  </a:lnTo>
                  <a:close/>
                  <a:moveTo>
                    <a:pt x="52" y="77"/>
                  </a:moveTo>
                  <a:cubicBezTo>
                    <a:pt x="33" y="77"/>
                    <a:pt x="33" y="77"/>
                    <a:pt x="33" y="77"/>
                  </a:cubicBezTo>
                  <a:cubicBezTo>
                    <a:pt x="32" y="72"/>
                    <a:pt x="31" y="66"/>
                    <a:pt x="31" y="60"/>
                  </a:cubicBezTo>
                  <a:cubicBezTo>
                    <a:pt x="52" y="60"/>
                    <a:pt x="52" y="60"/>
                    <a:pt x="52" y="60"/>
                  </a:cubicBezTo>
                  <a:lnTo>
                    <a:pt x="52" y="77"/>
                  </a:lnTo>
                  <a:close/>
                  <a:moveTo>
                    <a:pt x="52" y="53"/>
                  </a:moveTo>
                  <a:cubicBezTo>
                    <a:pt x="31" y="53"/>
                    <a:pt x="31" y="53"/>
                    <a:pt x="31" y="53"/>
                  </a:cubicBezTo>
                  <a:cubicBezTo>
                    <a:pt x="31" y="47"/>
                    <a:pt x="32" y="41"/>
                    <a:pt x="33" y="36"/>
                  </a:cubicBezTo>
                  <a:cubicBezTo>
                    <a:pt x="52" y="36"/>
                    <a:pt x="52" y="36"/>
                    <a:pt x="52" y="36"/>
                  </a:cubicBezTo>
                  <a:lnTo>
                    <a:pt x="52" y="53"/>
                  </a:lnTo>
                  <a:close/>
                  <a:moveTo>
                    <a:pt x="52" y="29"/>
                  </a:moveTo>
                  <a:cubicBezTo>
                    <a:pt x="35" y="29"/>
                    <a:pt x="35" y="29"/>
                    <a:pt x="35" y="29"/>
                  </a:cubicBezTo>
                  <a:cubicBezTo>
                    <a:pt x="39" y="18"/>
                    <a:pt x="45" y="10"/>
                    <a:pt x="52" y="8"/>
                  </a:cubicBezTo>
                  <a:lnTo>
                    <a:pt x="52" y="29"/>
                  </a:lnTo>
                  <a:close/>
                  <a:moveTo>
                    <a:pt x="96" y="29"/>
                  </a:moveTo>
                  <a:cubicBezTo>
                    <a:pt x="84" y="29"/>
                    <a:pt x="84" y="29"/>
                    <a:pt x="84" y="29"/>
                  </a:cubicBezTo>
                  <a:cubicBezTo>
                    <a:pt x="82" y="22"/>
                    <a:pt x="80" y="17"/>
                    <a:pt x="77" y="13"/>
                  </a:cubicBezTo>
                  <a:cubicBezTo>
                    <a:pt x="84" y="16"/>
                    <a:pt x="91" y="22"/>
                    <a:pt x="96" y="29"/>
                  </a:cubicBezTo>
                  <a:close/>
                  <a:moveTo>
                    <a:pt x="60" y="8"/>
                  </a:moveTo>
                  <a:cubicBezTo>
                    <a:pt x="66" y="10"/>
                    <a:pt x="72" y="18"/>
                    <a:pt x="77" y="29"/>
                  </a:cubicBezTo>
                  <a:cubicBezTo>
                    <a:pt x="60" y="29"/>
                    <a:pt x="60" y="29"/>
                    <a:pt x="60" y="29"/>
                  </a:cubicBezTo>
                  <a:lnTo>
                    <a:pt x="60" y="8"/>
                  </a:lnTo>
                  <a:close/>
                  <a:moveTo>
                    <a:pt x="60" y="36"/>
                  </a:moveTo>
                  <a:cubicBezTo>
                    <a:pt x="79" y="36"/>
                    <a:pt x="79" y="36"/>
                    <a:pt x="79" y="36"/>
                  </a:cubicBezTo>
                  <a:cubicBezTo>
                    <a:pt x="80" y="41"/>
                    <a:pt x="81" y="47"/>
                    <a:pt x="81" y="53"/>
                  </a:cubicBezTo>
                  <a:cubicBezTo>
                    <a:pt x="60" y="53"/>
                    <a:pt x="60" y="53"/>
                    <a:pt x="60" y="53"/>
                  </a:cubicBezTo>
                  <a:lnTo>
                    <a:pt x="60" y="36"/>
                  </a:lnTo>
                  <a:close/>
                  <a:moveTo>
                    <a:pt x="60" y="60"/>
                  </a:moveTo>
                  <a:cubicBezTo>
                    <a:pt x="81" y="60"/>
                    <a:pt x="81" y="60"/>
                    <a:pt x="81" y="60"/>
                  </a:cubicBezTo>
                  <a:cubicBezTo>
                    <a:pt x="81" y="66"/>
                    <a:pt x="80" y="72"/>
                    <a:pt x="79" y="77"/>
                  </a:cubicBezTo>
                  <a:cubicBezTo>
                    <a:pt x="60" y="77"/>
                    <a:pt x="60" y="77"/>
                    <a:pt x="60" y="77"/>
                  </a:cubicBezTo>
                  <a:lnTo>
                    <a:pt x="60" y="60"/>
                  </a:lnTo>
                  <a:close/>
                  <a:moveTo>
                    <a:pt x="60" y="105"/>
                  </a:moveTo>
                  <a:cubicBezTo>
                    <a:pt x="60" y="84"/>
                    <a:pt x="60" y="84"/>
                    <a:pt x="60" y="84"/>
                  </a:cubicBezTo>
                  <a:cubicBezTo>
                    <a:pt x="77" y="84"/>
                    <a:pt x="77" y="84"/>
                    <a:pt x="77" y="84"/>
                  </a:cubicBezTo>
                  <a:cubicBezTo>
                    <a:pt x="72" y="95"/>
                    <a:pt x="66" y="103"/>
                    <a:pt x="60" y="105"/>
                  </a:cubicBezTo>
                  <a:close/>
                  <a:moveTo>
                    <a:pt x="77" y="100"/>
                  </a:moveTo>
                  <a:cubicBezTo>
                    <a:pt x="80" y="96"/>
                    <a:pt x="82" y="91"/>
                    <a:pt x="84" y="84"/>
                  </a:cubicBezTo>
                  <a:cubicBezTo>
                    <a:pt x="96" y="84"/>
                    <a:pt x="96" y="84"/>
                    <a:pt x="96" y="84"/>
                  </a:cubicBezTo>
                  <a:cubicBezTo>
                    <a:pt x="91" y="91"/>
                    <a:pt x="84" y="97"/>
                    <a:pt x="77" y="100"/>
                  </a:cubicBezTo>
                  <a:close/>
                  <a:moveTo>
                    <a:pt x="100" y="77"/>
                  </a:moveTo>
                  <a:cubicBezTo>
                    <a:pt x="87" y="77"/>
                    <a:pt x="87" y="77"/>
                    <a:pt x="87" y="77"/>
                  </a:cubicBezTo>
                  <a:cubicBezTo>
                    <a:pt x="88" y="72"/>
                    <a:pt x="88" y="66"/>
                    <a:pt x="89" y="60"/>
                  </a:cubicBezTo>
                  <a:cubicBezTo>
                    <a:pt x="104" y="60"/>
                    <a:pt x="104" y="60"/>
                    <a:pt x="104" y="60"/>
                  </a:cubicBezTo>
                  <a:cubicBezTo>
                    <a:pt x="104" y="66"/>
                    <a:pt x="103" y="72"/>
                    <a:pt x="100" y="77"/>
                  </a:cubicBezTo>
                  <a:close/>
                  <a:moveTo>
                    <a:pt x="89" y="53"/>
                  </a:moveTo>
                  <a:cubicBezTo>
                    <a:pt x="88" y="47"/>
                    <a:pt x="88" y="41"/>
                    <a:pt x="87" y="36"/>
                  </a:cubicBezTo>
                  <a:cubicBezTo>
                    <a:pt x="100" y="36"/>
                    <a:pt x="100" y="36"/>
                    <a:pt x="100" y="36"/>
                  </a:cubicBezTo>
                  <a:cubicBezTo>
                    <a:pt x="103" y="41"/>
                    <a:pt x="104" y="47"/>
                    <a:pt x="104" y="53"/>
                  </a:cubicBezTo>
                  <a:lnTo>
                    <a:pt x="89" y="53"/>
                  </a:lnTo>
                  <a:close/>
                </a:path>
              </a:pathLst>
            </a:custGeom>
            <a:solidFill>
              <a:schemeClr val="bg1"/>
            </a:solidFill>
            <a:ln w="9525">
              <a:noFill/>
            </a:ln>
          </p:spPr>
          <p:txBody>
            <a:bodyPr/>
            <a:lstStyle/>
            <a:p>
              <a:endParaRPr lang="zh-CN" altLang="en-US" sz="1350"/>
            </a:p>
          </p:txBody>
        </p:sp>
      </p:gr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showMasterSp="0" userDrawn="1">
  <p:cSld name="通用">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8650" y="530820"/>
            <a:ext cx="7886700" cy="994172"/>
          </a:xfrm>
        </p:spPr>
        <p:txBody>
          <a:bodyPr/>
          <a:lstStyle>
            <a:lvl1pPr>
              <a:defRPr baseline="0">
                <a:latin typeface="Arial" panose="020B0604020202020204" pitchFamily="34" charset="0"/>
                <a:ea typeface="微软雅黑" panose="020B0503020204020204" pitchFamily="3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3"/>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5"/>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showMasterSp="0" userDrawn="1">
  <p:cSld name="相框">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219600" y="304200"/>
            <a:ext cx="8704800" cy="624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 name="标题 1"/>
          <p:cNvSpPr>
            <a:spLocks noGrp="1"/>
          </p:cNvSpPr>
          <p:nvPr>
            <p:ph type="title" hasCustomPrompt="1"/>
            <p:custDataLst>
              <p:tags r:id="rId3"/>
            </p:custDataLst>
          </p:nvPr>
        </p:nvSpPr>
        <p:spPr>
          <a:xfrm>
            <a:off x="961200" y="1339650"/>
            <a:ext cx="7219800" cy="542700"/>
          </a:xfrm>
        </p:spPr>
        <p:txBody>
          <a:bodyPr anchor="ctr"/>
          <a:lstStyle>
            <a:lvl1pPr>
              <a:defRPr sz="2400"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单击此处编辑标题</a:t>
            </a:r>
            <a:endParaRPr lang="zh-CN" altLang="en-US" dirty="0"/>
          </a:p>
        </p:txBody>
      </p:sp>
      <p:sp>
        <p:nvSpPr>
          <p:cNvPr id="7" name="内容占位符 6"/>
          <p:cNvSpPr>
            <a:spLocks noGrp="1"/>
          </p:cNvSpPr>
          <p:nvPr>
            <p:ph sz="quarter" idx="13"/>
            <p:custDataLst>
              <p:tags r:id="rId4"/>
            </p:custDataLst>
          </p:nvPr>
        </p:nvSpPr>
        <p:spPr>
          <a:xfrm>
            <a:off x="960835" y="2594250"/>
            <a:ext cx="7219950" cy="25839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 name="日期占位符 2"/>
          <p:cNvSpPr>
            <a:spLocks noGrp="1"/>
          </p:cNvSpPr>
          <p:nvPr>
            <p:ph type="dt" sz="half" idx="10"/>
            <p:custDataLst>
              <p:tags r:id="rId5"/>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6"/>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7"/>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showMasterSp="0" userDrawn="1">
  <p:cSld name="左右">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0"/>
            <a:ext cx="3617595" cy="686625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dirty="0">
              <a:sym typeface="+mn-ea"/>
            </a:endParaRPr>
          </a:p>
        </p:txBody>
      </p:sp>
      <p:sp>
        <p:nvSpPr>
          <p:cNvPr id="2" name="标题 1"/>
          <p:cNvSpPr>
            <a:spLocks noGrp="1"/>
          </p:cNvSpPr>
          <p:nvPr>
            <p:ph type="title" hasCustomPrompt="1"/>
            <p:custDataLst>
              <p:tags r:id="rId3"/>
            </p:custDataLst>
          </p:nvPr>
        </p:nvSpPr>
        <p:spPr>
          <a:xfrm>
            <a:off x="437400" y="880650"/>
            <a:ext cx="2970000" cy="661500"/>
          </a:xfrm>
        </p:spPr>
        <p:txBody>
          <a:bodyPr anchor="ctr"/>
          <a:lstStyle>
            <a:lvl1pPr>
              <a:defRPr sz="2700" baseline="0">
                <a:solidFill>
                  <a:schemeClr val="tx1"/>
                </a:solidFill>
                <a:latin typeface="Arial" panose="020B0604020202020204" pitchFamily="34" charset="0"/>
                <a:ea typeface="微软雅黑" panose="020B0503020204020204" pitchFamily="34"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4"/>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440100" y="2275650"/>
            <a:ext cx="2967300" cy="30699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8"/>
            </p:custDataLst>
          </p:nvPr>
        </p:nvSpPr>
        <p:spPr>
          <a:xfrm>
            <a:off x="3825900" y="1405930"/>
            <a:ext cx="4860000" cy="3815953"/>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showMasterSp="0" userDrawn="1">
  <p:cSld name="上下">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9144000" cy="2664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p:custDataLst>
              <p:tags r:id="rId3"/>
            </p:custDataLst>
          </p:nvPr>
        </p:nvSpPr>
        <p:spPr>
          <a:xfrm>
            <a:off x="459000" y="859500"/>
            <a:ext cx="8232300" cy="469800"/>
          </a:xfrm>
        </p:spPr>
        <p:txBody>
          <a:bodyPr anchor="ctr"/>
          <a:lstStyle>
            <a:lvl1pPr algn="ctr">
              <a:defRPr sz="2700" baseline="0">
                <a:solidFill>
                  <a:schemeClr val="tx1"/>
                </a:solidFill>
                <a:latin typeface="Arial" panose="020B0604020202020204" pitchFamily="34" charset="0"/>
                <a:ea typeface="微软雅黑" panose="020B0503020204020204" pitchFamily="34" charset="-122"/>
              </a:defRPr>
            </a:lvl1pPr>
          </a:lstStyle>
          <a:p>
            <a:r>
              <a:rPr lang="zh-CN" altLang="en-US"/>
              <a:t>单击此处编辑母版标题样式</a:t>
            </a:r>
            <a:endParaRPr lang="zh-CN" altLang="en-US"/>
          </a:p>
        </p:txBody>
      </p:sp>
      <p:sp>
        <p:nvSpPr>
          <p:cNvPr id="3" name="日期占位符 2"/>
          <p:cNvSpPr>
            <a:spLocks noGrp="1"/>
          </p:cNvSpPr>
          <p:nvPr>
            <p:ph type="dt" sz="half" idx="10"/>
            <p:custDataLst>
              <p:tags r:id="rId4"/>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459000" y="1763100"/>
            <a:ext cx="8231981" cy="621000"/>
          </a:xfrm>
        </p:spPr>
        <p:txBody>
          <a:bodyPr/>
          <a:lstStyle>
            <a:lvl1pPr algn="ct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8"/>
            </p:custDataLst>
          </p:nvPr>
        </p:nvSpPr>
        <p:spPr>
          <a:xfrm>
            <a:off x="459581" y="3236850"/>
            <a:ext cx="8224200" cy="25731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showMasterSp="0" userDrawn="1">
  <p:cSld name="下上">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5029201"/>
            <a:ext cx="9144000" cy="1828799"/>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p:custDataLst>
              <p:tags r:id="rId3"/>
            </p:custDataLst>
          </p:nvPr>
        </p:nvSpPr>
        <p:spPr>
          <a:xfrm>
            <a:off x="453600" y="740250"/>
            <a:ext cx="8232300" cy="423900"/>
          </a:xfrm>
        </p:spPr>
        <p:txBody>
          <a:bodyPr anchor="ctr"/>
          <a:lstStyle>
            <a:lvl1pPr algn="ctr">
              <a:defRPr sz="2400"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4"/>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7"/>
            </p:custDataLst>
          </p:nvPr>
        </p:nvSpPr>
        <p:spPr>
          <a:xfrm>
            <a:off x="453628" y="2082600"/>
            <a:ext cx="8243100" cy="24084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8"/>
            </p:custDataLst>
          </p:nvPr>
        </p:nvSpPr>
        <p:spPr>
          <a:xfrm>
            <a:off x="445500" y="5306850"/>
            <a:ext cx="8251200" cy="758700"/>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showMasterSp="0" userDrawn="1">
  <p:cSld name="导航">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9144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p:custDataLst>
              <p:tags r:id="rId3"/>
            </p:custDataLst>
          </p:nvPr>
        </p:nvSpPr>
        <p:spPr>
          <a:xfrm>
            <a:off x="434700" y="292846"/>
            <a:ext cx="8278200" cy="331473"/>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4"/>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7"/>
            </p:custDataLst>
          </p:nvPr>
        </p:nvSpPr>
        <p:spPr>
          <a:xfrm>
            <a:off x="434700" y="2025000"/>
            <a:ext cx="4006800" cy="21708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8"/>
            </p:custDataLst>
          </p:nvPr>
        </p:nvSpPr>
        <p:spPr>
          <a:xfrm>
            <a:off x="4681800" y="2025000"/>
            <a:ext cx="4025700" cy="21708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1" name="文本占位符 10"/>
          <p:cNvSpPr>
            <a:spLocks noGrp="1"/>
          </p:cNvSpPr>
          <p:nvPr>
            <p:ph type="body" sz="quarter" idx="15"/>
            <p:custDataLst>
              <p:tags r:id="rId9"/>
            </p:custDataLst>
          </p:nvPr>
        </p:nvSpPr>
        <p:spPr>
          <a:xfrm>
            <a:off x="429300" y="4914450"/>
            <a:ext cx="4006800" cy="585900"/>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0"/>
            </p:custDataLst>
          </p:nvPr>
        </p:nvSpPr>
        <p:spPr>
          <a:xfrm>
            <a:off x="4689900" y="4910850"/>
            <a:ext cx="4025700" cy="585900"/>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showMasterSp="0" userDrawn="1">
  <p:cSld name="腰带">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1576668"/>
            <a:ext cx="9144000" cy="370466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hasCustomPrompt="1"/>
            <p:custDataLst>
              <p:tags r:id="rId3"/>
            </p:custDataLst>
          </p:nvPr>
        </p:nvSpPr>
        <p:spPr>
          <a:xfrm>
            <a:off x="1142100" y="1637550"/>
            <a:ext cx="6858000" cy="1790100"/>
          </a:xfrm>
        </p:spPr>
        <p:txBody>
          <a:bodyPr anchor="b"/>
          <a:lstStyle>
            <a:lvl1pPr algn="ctr">
              <a:defRPr sz="4500"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单击此处编辑标题</a:t>
            </a:r>
            <a:endParaRPr lang="zh-CN" altLang="en-US" dirty="0"/>
          </a:p>
        </p:txBody>
      </p:sp>
      <p:sp>
        <p:nvSpPr>
          <p:cNvPr id="3" name="日期占位符 2"/>
          <p:cNvSpPr>
            <a:spLocks noGrp="1"/>
          </p:cNvSpPr>
          <p:nvPr>
            <p:ph type="dt" sz="half" idx="10"/>
            <p:custDataLst>
              <p:tags r:id="rId4"/>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1141810" y="4069800"/>
            <a:ext cx="6858000" cy="1242000"/>
          </a:xfrm>
        </p:spPr>
        <p:txBody>
          <a:bodyPr/>
          <a:lstStyle>
            <a:lvl1pPr algn="ct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showMasterSp="0">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lvl1pPr>
              <a:defRPr/>
            </a:lvl1pPr>
          </a:lstStyle>
          <a:p>
            <a:pPr>
              <a:defRPr/>
            </a:pPr>
            <a:fld id="{CB1AC365-9AC6-4121-A977-0334C004DD39}"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915EA12A-8CCD-44DE-BFFA-E7984E4537B0}" type="slidenum">
              <a:rPr lang="zh-CN" altLang="en-US"/>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showMasterSp="0">
  <p:cSld name="两项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日期占位符 3"/>
          <p:cNvSpPr>
            <a:spLocks noGrp="1"/>
          </p:cNvSpPr>
          <p:nvPr>
            <p:ph type="dt" sz="half" idx="10"/>
          </p:nvPr>
        </p:nvSpPr>
        <p:spPr/>
        <p:txBody>
          <a:bodyPr/>
          <a:lstStyle>
            <a:lvl1pPr>
              <a:defRPr/>
            </a:lvl1pPr>
          </a:lstStyle>
          <a:p>
            <a:pPr>
              <a:defRPr/>
            </a:pPr>
            <a:fld id="{7F6C3EAB-0340-432F-B926-649D4B6664FF}"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幻灯片编号占位符 5"/>
          <p:cNvSpPr>
            <a:spLocks noGrp="1"/>
          </p:cNvSpPr>
          <p:nvPr>
            <p:ph type="sldNum" sz="quarter" idx="12"/>
          </p:nvPr>
        </p:nvSpPr>
        <p:spPr/>
        <p:txBody>
          <a:bodyPr/>
          <a:lstStyle>
            <a:lvl1pPr>
              <a:defRPr/>
            </a:lvl1pPr>
          </a:lstStyle>
          <a:p>
            <a:pPr>
              <a:defRPr/>
            </a:pPr>
            <a:fld id="{1E47C91D-8B97-4271-B5A1-AE01D61F2453}" type="slidenum">
              <a:rPr lang="zh-CN" altLang="en-US"/>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showMasterSp="0">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3"/>
          <p:cNvSpPr>
            <a:spLocks noGrp="1"/>
          </p:cNvSpPr>
          <p:nvPr>
            <p:ph type="dt" sz="half" idx="10"/>
          </p:nvPr>
        </p:nvSpPr>
        <p:spPr/>
        <p:txBody>
          <a:bodyPr/>
          <a:lstStyle>
            <a:lvl1pPr>
              <a:defRPr/>
            </a:lvl1pPr>
          </a:lstStyle>
          <a:p>
            <a:pPr>
              <a:defRPr/>
            </a:pPr>
            <a:fld id="{A7EF10B6-9F03-43CF-9B53-8C598C9E54DD}" type="datetimeFigureOut">
              <a:rPr lang="zh-CN" altLang="en-US"/>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幻灯片编号占位符 5"/>
          <p:cNvSpPr>
            <a:spLocks noGrp="1"/>
          </p:cNvSpPr>
          <p:nvPr>
            <p:ph type="sldNum" sz="quarter" idx="12"/>
          </p:nvPr>
        </p:nvSpPr>
        <p:spPr/>
        <p:txBody>
          <a:bodyPr/>
          <a:lstStyle>
            <a:lvl1pPr>
              <a:defRPr/>
            </a:lvl1pPr>
          </a:lstStyle>
          <a:p>
            <a:pPr>
              <a:defRPr/>
            </a:pPr>
            <a:fld id="{7DA63A96-2454-49FC-B061-D54C1ADE653F}" type="slidenum">
              <a:rPr lang="zh-CN" altLang="en-US"/>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showMasterSp="0">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C1E8214A-A5F4-4C8D-89BA-80AFED4FA82E}" type="datetimeFigureOut">
              <a:rPr lang="zh-CN" altLang="en-US"/>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幻灯片编号占位符 5"/>
          <p:cNvSpPr>
            <a:spLocks noGrp="1"/>
          </p:cNvSpPr>
          <p:nvPr>
            <p:ph type="sldNum" sz="quarter" idx="12"/>
          </p:nvPr>
        </p:nvSpPr>
        <p:spPr/>
        <p:txBody>
          <a:bodyPr/>
          <a:lstStyle>
            <a:lvl1pPr>
              <a:defRPr/>
            </a:lvl1pPr>
          </a:lstStyle>
          <a:p>
            <a:pPr>
              <a:defRPr/>
            </a:pPr>
            <a:fld id="{2B03621F-2684-4007-8346-81B44F0F3150}" type="slidenum">
              <a:rPr lang="zh-CN" altLang="en-US"/>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showMasterSp="0">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3BCFAA97-2BED-4541-A3C3-DDDD054CE71C}" type="datetimeFigureOut">
              <a:rPr lang="zh-CN" altLang="en-US"/>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幻灯片编号占位符 5"/>
          <p:cNvSpPr>
            <a:spLocks noGrp="1"/>
          </p:cNvSpPr>
          <p:nvPr>
            <p:ph type="sldNum" sz="quarter" idx="12"/>
          </p:nvPr>
        </p:nvSpPr>
        <p:spPr/>
        <p:txBody>
          <a:bodyPr/>
          <a:lstStyle>
            <a:lvl1pPr>
              <a:defRPr/>
            </a:lvl1pPr>
          </a:lstStyle>
          <a:p>
            <a:pPr>
              <a:defRPr/>
            </a:pPr>
            <a:fld id="{7E7817F9-8A3A-4927-A066-41E629997F91}" type="slidenum">
              <a:rPr lang="zh-CN" altLang="en-US"/>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showMasterSp="0">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3"/>
          <p:cNvSpPr>
            <a:spLocks noGrp="1"/>
          </p:cNvSpPr>
          <p:nvPr>
            <p:ph type="dt" sz="half" idx="10"/>
          </p:nvPr>
        </p:nvSpPr>
        <p:spPr/>
        <p:txBody>
          <a:bodyPr/>
          <a:lstStyle>
            <a:lvl1pPr>
              <a:defRPr/>
            </a:lvl1pPr>
          </a:lstStyle>
          <a:p>
            <a:pPr>
              <a:defRPr/>
            </a:pPr>
            <a:fld id="{AE8AE1B8-A378-4C90-9AF4-8C47144951FA}"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幻灯片编号占位符 5"/>
          <p:cNvSpPr>
            <a:spLocks noGrp="1"/>
          </p:cNvSpPr>
          <p:nvPr>
            <p:ph type="sldNum" sz="quarter" idx="12"/>
          </p:nvPr>
        </p:nvSpPr>
        <p:spPr/>
        <p:txBody>
          <a:bodyPr/>
          <a:lstStyle>
            <a:lvl1pPr>
              <a:defRPr/>
            </a:lvl1pPr>
          </a:lstStyle>
          <a:p>
            <a:pPr>
              <a:defRPr/>
            </a:pPr>
            <a:fld id="{05966B5F-ABCD-436A-A588-FA5257843B3A}" type="slidenum">
              <a:rPr lang="zh-CN" altLang="en-US"/>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showMasterSp="0">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3"/>
          <p:cNvSpPr>
            <a:spLocks noGrp="1"/>
          </p:cNvSpPr>
          <p:nvPr>
            <p:ph type="dt" sz="half" idx="10"/>
          </p:nvPr>
        </p:nvSpPr>
        <p:spPr/>
        <p:txBody>
          <a:bodyPr/>
          <a:lstStyle>
            <a:lvl1pPr>
              <a:defRPr/>
            </a:lvl1pPr>
          </a:lstStyle>
          <a:p>
            <a:pPr>
              <a:defRPr/>
            </a:pPr>
            <a:fld id="{8B8A8F54-C7B0-484C-8660-8DBCAD3DEC43}"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幻灯片编号占位符 5"/>
          <p:cNvSpPr>
            <a:spLocks noGrp="1"/>
          </p:cNvSpPr>
          <p:nvPr>
            <p:ph type="sldNum" sz="quarter" idx="12"/>
          </p:nvPr>
        </p:nvSpPr>
        <p:spPr/>
        <p:txBody>
          <a:bodyPr/>
          <a:lstStyle>
            <a:lvl1pPr>
              <a:defRPr/>
            </a:lvl1pPr>
          </a:lstStyle>
          <a:p>
            <a:pPr>
              <a:defRPr/>
            </a:pPr>
            <a:fld id="{B73E11EC-D0EE-4786-8623-7F314F526838}" type="slidenum">
              <a:rPr lang="zh-CN" altLang="en-US"/>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1.jpe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6" Type="http://schemas.openxmlformats.org/officeDocument/2006/relationships/theme" Target="../theme/theme2.xml"/><Relationship Id="rId25" Type="http://schemas.openxmlformats.org/officeDocument/2006/relationships/tags" Target="../tags/tag126.xml"/><Relationship Id="rId24" Type="http://schemas.openxmlformats.org/officeDocument/2006/relationships/tags" Target="../tags/tag125.xml"/><Relationship Id="rId23" Type="http://schemas.openxmlformats.org/officeDocument/2006/relationships/tags" Target="../tags/tag124.xml"/><Relationship Id="rId22" Type="http://schemas.openxmlformats.org/officeDocument/2006/relationships/tags" Target="../tags/tag123.xml"/><Relationship Id="rId21" Type="http://schemas.openxmlformats.org/officeDocument/2006/relationships/tags" Target="../tags/tag122.xml"/><Relationship Id="rId20" Type="http://schemas.openxmlformats.org/officeDocument/2006/relationships/tags" Target="../tags/tag121.xml"/><Relationship Id="rId2" Type="http://schemas.openxmlformats.org/officeDocument/2006/relationships/slideLayout" Target="../slideLayouts/slideLayout13.xml"/><Relationship Id="rId19" Type="http://schemas.openxmlformats.org/officeDocument/2006/relationships/image" Target="../media/image1.jpeg"/><Relationship Id="rId18" Type="http://schemas.openxmlformats.org/officeDocument/2006/relationships/slideLayout" Target="../slideLayouts/slideLayout29.xml"/><Relationship Id="rId17" Type="http://schemas.openxmlformats.org/officeDocument/2006/relationships/slideLayout" Target="../slideLayouts/slideLayout28.xml"/><Relationship Id="rId16" Type="http://schemas.openxmlformats.org/officeDocument/2006/relationships/slideLayout" Target="../slideLayouts/slideLayout27.xml"/><Relationship Id="rId15" Type="http://schemas.openxmlformats.org/officeDocument/2006/relationships/slideLayout" Target="../slideLayouts/slideLayout26.xml"/><Relationship Id="rId14" Type="http://schemas.openxmlformats.org/officeDocument/2006/relationships/slideLayout" Target="../slideLayouts/slideLayout25.xml"/><Relationship Id="rId13" Type="http://schemas.openxmlformats.org/officeDocument/2006/relationships/slideLayout" Target="../slideLayouts/slideLayout24.xml"/><Relationship Id="rId12" Type="http://schemas.openxmlformats.org/officeDocument/2006/relationships/slideLayout" Target="../slideLayouts/slideLayout23.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0">
          <a:blip r:embed="rId12"/>
          <a:stretch>
            <a:fillRect/>
          </a:stretch>
        </a:blipFill>
        <a:effectLst/>
      </p:bgPr>
    </p:bg>
    <p:spTree>
      <p:nvGrpSpPr>
        <p:cNvPr id="1" name=""/>
        <p:cNvGrpSpPr/>
        <p:nvPr/>
      </p:nvGrpSpPr>
      <p:grpSpPr>
        <a:xfrm>
          <a:off x="0" y="0"/>
          <a:ext cx="0" cy="0"/>
          <a:chOff x="0" y="0"/>
          <a:chExt cx="0" cy="0"/>
        </a:xfrm>
      </p:grpSpPr>
      <p:sp>
        <p:nvSpPr>
          <p:cNvPr id="7170" name="标题占位符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endParaRPr lang="zh-CN" altLang="en-US"/>
          </a:p>
        </p:txBody>
      </p:sp>
      <p:sp>
        <p:nvSpPr>
          <p:cNvPr id="7171" name="文本占位符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kumimoji="1" sz="1200">
                <a:solidFill>
                  <a:schemeClr val="tx1">
                    <a:tint val="75000"/>
                  </a:schemeClr>
                </a:solidFill>
                <a:latin typeface="+mn-lt"/>
                <a:ea typeface="+mn-ea"/>
              </a:defRPr>
            </a:lvl1pPr>
          </a:lstStyle>
          <a:p>
            <a:pPr>
              <a:defRPr/>
            </a:pPr>
            <a:fld id="{6CF29BEC-490D-4AF3-81B3-5465A1E92A24}" type="datetimeFigureOut">
              <a:rPr lang="zh-CN" altLang="en-US"/>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kumimoji="1" sz="1200">
                <a:solidFill>
                  <a:schemeClr val="tx1">
                    <a:tint val="75000"/>
                  </a:schemeClr>
                </a:solidFill>
                <a:latin typeface="+mn-lt"/>
                <a:ea typeface="+mn-ea"/>
              </a:defRPr>
            </a:lvl1pPr>
          </a:lstStyle>
          <a:p>
            <a:pPr>
              <a:defRPr/>
            </a:pPr>
            <a:endParaRPr lang="zh-CN" altLang="en-US"/>
          </a:p>
        </p:txBody>
      </p:sp>
      <p:sp>
        <p:nvSpPr>
          <p:cNvPr id="6" name="幻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kumimoji="1" sz="1200">
                <a:solidFill>
                  <a:schemeClr val="tx1">
                    <a:tint val="75000"/>
                  </a:schemeClr>
                </a:solidFill>
                <a:latin typeface="+mn-lt"/>
                <a:ea typeface="+mn-ea"/>
              </a:defRPr>
            </a:lvl1pPr>
          </a:lstStyle>
          <a:p>
            <a:pPr>
              <a:defRPr/>
            </a:pPr>
            <a:fld id="{0E6ABF48-D27C-4D46-98FD-952E0E323844}"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p:bodyStyle>
    <p:otherStyle>
      <a:defPPr>
        <a:defRPr lang="zh-CN"/>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rotWithShape="0">
          <a:blip r:embed="rId19"/>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20"/>
            </p:custDataLst>
          </p:nvPr>
        </p:nvSpPr>
        <p:spPr>
          <a:xfrm>
            <a:off x="628650" y="1131094"/>
            <a:ext cx="7886700" cy="994172"/>
          </a:xfrm>
          <a:prstGeom prst="rect">
            <a:avLst/>
          </a:prstGeom>
        </p:spPr>
        <p:txBody>
          <a:bodyPr vert="horz" lIns="91440" tIns="45720" rIns="91440" bIns="45720" rtlCol="0" anchor="ctr">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1"/>
            </p:custDataLst>
          </p:nvPr>
        </p:nvSpPr>
        <p:spPr>
          <a:xfrm>
            <a:off x="628650" y="2226469"/>
            <a:ext cx="7886700" cy="3263504"/>
          </a:xfrm>
          <a:prstGeom prst="rect">
            <a:avLst/>
          </a:prstGeom>
        </p:spPr>
        <p:txBody>
          <a:bodyPr vert="horz" lIns="91440" tIns="45720" rIns="91440" bIns="4572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22"/>
            </p:custDataLst>
          </p:nvPr>
        </p:nvSpPr>
        <p:spPr>
          <a:xfrm>
            <a:off x="628650" y="5624513"/>
            <a:ext cx="2057400" cy="273844"/>
          </a:xfrm>
          <a:prstGeom prst="rect">
            <a:avLst/>
          </a:prstGeom>
        </p:spPr>
        <p:txBody>
          <a:bodyPr vert="horz" lIns="91440" tIns="45720" rIns="91440" bIns="45720" rtlCol="0" anchor="ctr">
            <a:normAutofit/>
          </a:bodyPr>
          <a:lstStyle>
            <a:lvl1pPr algn="l">
              <a:defRPr sz="900">
                <a:solidFill>
                  <a:schemeClr val="bg1">
                    <a:lumMod val="65000"/>
                  </a:schemeClr>
                </a:solidFill>
                <a:latin typeface="+mn-ea"/>
                <a:ea typeface="+mn-ea"/>
              </a:defRPr>
            </a:lvl1pPr>
          </a:lstStyle>
          <a:p>
            <a:fld id="{3AF26454-18F3-4682-85CD-2E9D3BF5A20C}" type="datetimeFigureOut">
              <a:rPr lang="zh-CN" altLang="en-US" smtClean="0"/>
            </a:fld>
            <a:endParaRPr lang="zh-CN" altLang="en-US" dirty="0"/>
          </a:p>
        </p:txBody>
      </p:sp>
      <p:sp>
        <p:nvSpPr>
          <p:cNvPr id="5" name="页脚占位符 4"/>
          <p:cNvSpPr>
            <a:spLocks noGrp="1"/>
          </p:cNvSpPr>
          <p:nvPr>
            <p:ph type="ftr" sz="quarter" idx="3"/>
            <p:custDataLst>
              <p:tags r:id="rId23"/>
            </p:custDataLst>
          </p:nvPr>
        </p:nvSpPr>
        <p:spPr>
          <a:xfrm>
            <a:off x="3028950" y="5624513"/>
            <a:ext cx="3086100" cy="273844"/>
          </a:xfrm>
          <a:prstGeom prst="rect">
            <a:avLst/>
          </a:prstGeom>
        </p:spPr>
        <p:txBody>
          <a:bodyPr vert="horz" lIns="91440" tIns="45720" rIns="91440" bIns="45720" rtlCol="0" anchor="ctr">
            <a:normAutofit/>
          </a:bodyPr>
          <a:lstStyle>
            <a:lvl1pPr algn="ctr">
              <a:defRPr sz="900">
                <a:solidFill>
                  <a:schemeClr val="bg1">
                    <a:lumMod val="65000"/>
                  </a:schemeClr>
                </a:solidFill>
                <a:latin typeface="+mn-ea"/>
                <a:ea typeface="+mn-ea"/>
              </a:defRPr>
            </a:lvl1pPr>
          </a:lstStyle>
          <a:p>
            <a:endParaRPr lang="zh-CN" altLang="en-US"/>
          </a:p>
        </p:txBody>
      </p:sp>
      <p:sp>
        <p:nvSpPr>
          <p:cNvPr id="6" name="灯片编号占位符 5"/>
          <p:cNvSpPr>
            <a:spLocks noGrp="1"/>
          </p:cNvSpPr>
          <p:nvPr>
            <p:ph type="sldNum" sz="quarter" idx="4"/>
            <p:custDataLst>
              <p:tags r:id="rId24"/>
            </p:custDataLst>
          </p:nvPr>
        </p:nvSpPr>
        <p:spPr>
          <a:xfrm>
            <a:off x="6457950" y="5624513"/>
            <a:ext cx="2057400" cy="273844"/>
          </a:xfrm>
          <a:prstGeom prst="rect">
            <a:avLst/>
          </a:prstGeom>
        </p:spPr>
        <p:txBody>
          <a:bodyPr vert="horz" lIns="91440" tIns="45720" rIns="91440" bIns="45720" rtlCol="0" anchor="ctr">
            <a:normAutofit/>
          </a:bodyPr>
          <a:lstStyle>
            <a:lvl1pPr algn="r">
              <a:defRPr sz="900">
                <a:solidFill>
                  <a:schemeClr val="bg1">
                    <a:lumMod val="65000"/>
                  </a:schemeClr>
                </a:solidFill>
                <a:latin typeface="+mn-ea"/>
                <a:ea typeface="+mn-ea"/>
              </a:defRPr>
            </a:lvl1pPr>
          </a:lstStyle>
          <a:p>
            <a:fld id="{20B1BF28-F930-49E4-85CE-AE60C16D92B0}" type="slidenum">
              <a:rPr lang="zh-CN" altLang="en-US" smtClean="0"/>
            </a:fld>
            <a:endParaRPr lang="zh-CN" altLang="en-US"/>
          </a:p>
        </p:txBody>
      </p:sp>
      <p:sp>
        <p:nvSpPr>
          <p:cNvPr id="7" name="KSO_TEMPLATE" hidden="1"/>
          <p:cNvSpPr/>
          <p:nvPr>
            <p:custDataLst>
              <p:tags r:id="rId25"/>
            </p:custDataLst>
          </p:nvPr>
        </p:nvSpPr>
        <p:spPr>
          <a:xfrm>
            <a:off x="0" y="857250"/>
            <a:ext cx="0" cy="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Lst>
  <p:txStyles>
    <p:titleStyle>
      <a:lvl1pPr algn="l" defTabSz="685800" rtl="0" eaLnBrk="1" latinLnBrk="0" hangingPunct="1">
        <a:lnSpc>
          <a:spcPct val="90000"/>
        </a:lnSpc>
        <a:spcBef>
          <a:spcPct val="0"/>
        </a:spcBef>
        <a:buNone/>
        <a:defRPr sz="3300" kern="1200">
          <a:solidFill>
            <a:schemeClr val="tx1"/>
          </a:solidFill>
          <a:latin typeface="+mj-ea"/>
          <a:ea typeface="+mj-ea"/>
          <a:cs typeface="Arial" panose="020B0604020202020204" pitchFamily="34" charset="0"/>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1800" kern="1200">
          <a:solidFill>
            <a:schemeClr val="tx1"/>
          </a:solidFill>
          <a:latin typeface="+mn-ea"/>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ea"/>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ea"/>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ea"/>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ea"/>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tags" Target="../tags/tag127.xml"/><Relationship Id="rId2" Type="http://schemas.openxmlformats.org/officeDocument/2006/relationships/image" Target="../media/image4.jpeg"/><Relationship Id="rId1" Type="http://schemas.openxmlformats.org/officeDocument/2006/relationships/image" Target="../media/image3.png"/></Relationships>
</file>

<file path=ppt/slides/_rels/slide10.xml.rels><?xml version="1.0" encoding="UTF-8" standalone="yes"?>
<Relationships xmlns="http://schemas.openxmlformats.org/package/2006/relationships"><Relationship Id="rId6" Type="http://schemas.openxmlformats.org/officeDocument/2006/relationships/slideLayout" Target="../slideLayouts/slideLayout18.xml"/><Relationship Id="rId5" Type="http://schemas.openxmlformats.org/officeDocument/2006/relationships/tags" Target="../tags/tag150.xml"/><Relationship Id="rId4" Type="http://schemas.openxmlformats.org/officeDocument/2006/relationships/image" Target="../media/image17.png"/><Relationship Id="rId3" Type="http://schemas.openxmlformats.org/officeDocument/2006/relationships/tags" Target="../tags/tag149.xml"/><Relationship Id="rId2" Type="http://schemas.openxmlformats.org/officeDocument/2006/relationships/tags" Target="../tags/tag148.xml"/><Relationship Id="rId1" Type="http://schemas.openxmlformats.org/officeDocument/2006/relationships/image" Target="../media/image16.png"/></Relationships>
</file>

<file path=ppt/slides/_rels/slide11.xml.rels><?xml version="1.0" encoding="UTF-8" standalone="yes"?>
<Relationships xmlns="http://schemas.openxmlformats.org/package/2006/relationships"><Relationship Id="rId7" Type="http://schemas.openxmlformats.org/officeDocument/2006/relationships/slideLayout" Target="../slideLayouts/slideLayout18.xml"/><Relationship Id="rId6" Type="http://schemas.openxmlformats.org/officeDocument/2006/relationships/tags" Target="../tags/tag151.xml"/><Relationship Id="rId5" Type="http://schemas.openxmlformats.org/officeDocument/2006/relationships/image" Target="../media/image22.png"/><Relationship Id="rId4" Type="http://schemas.openxmlformats.org/officeDocument/2006/relationships/image" Target="../media/image21.png"/><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image" Target="../media/image18.png"/></Relationships>
</file>

<file path=ppt/slides/_rels/slide12.xml.rels><?xml version="1.0" encoding="UTF-8" standalone="yes"?>
<Relationships xmlns="http://schemas.openxmlformats.org/package/2006/relationships"><Relationship Id="rId9" Type="http://schemas.openxmlformats.org/officeDocument/2006/relationships/slideLayout" Target="../slideLayouts/slideLayout18.xml"/><Relationship Id="rId8" Type="http://schemas.openxmlformats.org/officeDocument/2006/relationships/tags" Target="../tags/tag152.xml"/><Relationship Id="rId7" Type="http://schemas.openxmlformats.org/officeDocument/2006/relationships/image" Target="../media/image29.png"/><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image" Target="../media/image23.png"/></Relationships>
</file>

<file path=ppt/slides/_rels/slide13.xml.rels><?xml version="1.0" encoding="UTF-8" standalone="yes"?>
<Relationships xmlns="http://schemas.openxmlformats.org/package/2006/relationships"><Relationship Id="rId7" Type="http://schemas.openxmlformats.org/officeDocument/2006/relationships/slideLayout" Target="../slideLayouts/slideLayout18.xml"/><Relationship Id="rId6" Type="http://schemas.openxmlformats.org/officeDocument/2006/relationships/tags" Target="../tags/tag153.xml"/><Relationship Id="rId5" Type="http://schemas.openxmlformats.org/officeDocument/2006/relationships/image" Target="../media/image34.png"/><Relationship Id="rId4" Type="http://schemas.openxmlformats.org/officeDocument/2006/relationships/image" Target="../media/image33.png"/><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image" Target="../media/image30.png"/></Relationships>
</file>

<file path=ppt/slides/_rels/slide14.xml.rels><?xml version="1.0" encoding="UTF-8" standalone="yes"?>
<Relationships xmlns="http://schemas.openxmlformats.org/package/2006/relationships"><Relationship Id="rId6" Type="http://schemas.openxmlformats.org/officeDocument/2006/relationships/slideLayout" Target="../slideLayouts/slideLayout18.xml"/><Relationship Id="rId5" Type="http://schemas.openxmlformats.org/officeDocument/2006/relationships/tags" Target="../tags/tag156.xml"/><Relationship Id="rId4" Type="http://schemas.openxmlformats.org/officeDocument/2006/relationships/image" Target="../media/image36.png"/><Relationship Id="rId3" Type="http://schemas.openxmlformats.org/officeDocument/2006/relationships/image" Target="../media/image35.png"/><Relationship Id="rId2" Type="http://schemas.openxmlformats.org/officeDocument/2006/relationships/tags" Target="../tags/tag155.xml"/><Relationship Id="rId1" Type="http://schemas.openxmlformats.org/officeDocument/2006/relationships/tags" Target="../tags/tag154.xml"/></Relationships>
</file>

<file path=ppt/slides/_rels/slide15.xml.rels><?xml version="1.0" encoding="UTF-8" standalone="yes"?>
<Relationships xmlns="http://schemas.openxmlformats.org/package/2006/relationships"><Relationship Id="rId7" Type="http://schemas.openxmlformats.org/officeDocument/2006/relationships/slideLayout" Target="../slideLayouts/slideLayout18.xml"/><Relationship Id="rId6" Type="http://schemas.openxmlformats.org/officeDocument/2006/relationships/tags" Target="../tags/tag157.xml"/><Relationship Id="rId5" Type="http://schemas.openxmlformats.org/officeDocument/2006/relationships/image" Target="../media/image40.png"/><Relationship Id="rId4" Type="http://schemas.openxmlformats.org/officeDocument/2006/relationships/image" Target="../media/image39.png"/><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image" Target="../media/image36.png"/></Relationships>
</file>

<file path=ppt/slides/_rels/slide16.xml.rels><?xml version="1.0" encoding="UTF-8" standalone="yes"?>
<Relationships xmlns="http://schemas.openxmlformats.org/package/2006/relationships"><Relationship Id="rId7" Type="http://schemas.openxmlformats.org/officeDocument/2006/relationships/slideLayout" Target="../slideLayouts/slideLayout18.xml"/><Relationship Id="rId6" Type="http://schemas.openxmlformats.org/officeDocument/2006/relationships/tags" Target="../tags/tag160.xml"/><Relationship Id="rId5" Type="http://schemas.openxmlformats.org/officeDocument/2006/relationships/image" Target="../media/image43.png"/><Relationship Id="rId4" Type="http://schemas.openxmlformats.org/officeDocument/2006/relationships/image" Target="../media/image42.png"/><Relationship Id="rId3" Type="http://schemas.openxmlformats.org/officeDocument/2006/relationships/image" Target="../media/image41.png"/><Relationship Id="rId2" Type="http://schemas.openxmlformats.org/officeDocument/2006/relationships/tags" Target="../tags/tag159.xml"/><Relationship Id="rId1" Type="http://schemas.openxmlformats.org/officeDocument/2006/relationships/tags" Target="../tags/tag158.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tags" Target="../tags/tag161.xml"/><Relationship Id="rId1" Type="http://schemas.openxmlformats.org/officeDocument/2006/relationships/image" Target="../media/image44.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tags" Target="../tags/tag162.xml"/><Relationship Id="rId1" Type="http://schemas.openxmlformats.org/officeDocument/2006/relationships/image" Target="../media/image45.png"/></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tags" Target="../tags/tag163.xml"/><Relationship Id="rId1" Type="http://schemas.openxmlformats.org/officeDocument/2006/relationships/image" Target="../media/image46.png"/></Relationships>
</file>

<file path=ppt/slides/_rels/slide2.xml.rels><?xml version="1.0" encoding="UTF-8" standalone="yes"?>
<Relationships xmlns="http://schemas.openxmlformats.org/package/2006/relationships"><Relationship Id="rId6" Type="http://schemas.openxmlformats.org/officeDocument/2006/relationships/slideLayout" Target="../slideLayouts/slideLayout18.xml"/><Relationship Id="rId5" Type="http://schemas.openxmlformats.org/officeDocument/2006/relationships/tags" Target="../tags/tag132.xml"/><Relationship Id="rId4" Type="http://schemas.openxmlformats.org/officeDocument/2006/relationships/tags" Target="../tags/tag131.xml"/><Relationship Id="rId3" Type="http://schemas.openxmlformats.org/officeDocument/2006/relationships/tags" Target="../tags/tag130.xml"/><Relationship Id="rId2" Type="http://schemas.openxmlformats.org/officeDocument/2006/relationships/tags" Target="../tags/tag129.xml"/><Relationship Id="rId1" Type="http://schemas.openxmlformats.org/officeDocument/2006/relationships/tags" Target="../tags/tag128.xml"/></Relationships>
</file>

<file path=ppt/slides/_rels/slide20.xml.rels><?xml version="1.0" encoding="UTF-8" standalone="yes"?>
<Relationships xmlns="http://schemas.openxmlformats.org/package/2006/relationships"><Relationship Id="rId5" Type="http://schemas.openxmlformats.org/officeDocument/2006/relationships/slideLayout" Target="../slideLayouts/slideLayout18.xml"/><Relationship Id="rId4" Type="http://schemas.openxmlformats.org/officeDocument/2006/relationships/tags" Target="../tags/tag164.xml"/><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image" Target="../media/image46.png"/></Relationships>
</file>

<file path=ppt/slides/_rels/slide21.xml.rels><?xml version="1.0" encoding="UTF-8" standalone="yes"?>
<Relationships xmlns="http://schemas.openxmlformats.org/package/2006/relationships"><Relationship Id="rId9" Type="http://schemas.openxmlformats.org/officeDocument/2006/relationships/tags" Target="../tags/tag169.xml"/><Relationship Id="rId8" Type="http://schemas.openxmlformats.org/officeDocument/2006/relationships/image" Target="../media/image52.png"/><Relationship Id="rId7" Type="http://schemas.openxmlformats.org/officeDocument/2006/relationships/image" Target="../media/image51.png"/><Relationship Id="rId6" Type="http://schemas.openxmlformats.org/officeDocument/2006/relationships/image" Target="../media/image50.png"/><Relationship Id="rId5" Type="http://schemas.openxmlformats.org/officeDocument/2006/relationships/tags" Target="../tags/tag168.xml"/><Relationship Id="rId4" Type="http://schemas.openxmlformats.org/officeDocument/2006/relationships/tags" Target="../tags/tag167.xml"/><Relationship Id="rId3" Type="http://schemas.openxmlformats.org/officeDocument/2006/relationships/image" Target="../media/image49.png"/><Relationship Id="rId2" Type="http://schemas.openxmlformats.org/officeDocument/2006/relationships/tags" Target="../tags/tag166.xml"/><Relationship Id="rId10" Type="http://schemas.openxmlformats.org/officeDocument/2006/relationships/slideLayout" Target="../slideLayouts/slideLayout18.xml"/><Relationship Id="rId1" Type="http://schemas.openxmlformats.org/officeDocument/2006/relationships/tags" Target="../tags/tag165.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tags" Target="../tags/tag171.xml"/><Relationship Id="rId1" Type="http://schemas.openxmlformats.org/officeDocument/2006/relationships/tags" Target="../tags/tag170.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tags" Target="../tags/tag172.xml"/><Relationship Id="rId1" Type="http://schemas.openxmlformats.org/officeDocument/2006/relationships/image" Target="../media/image53.png"/></Relationships>
</file>

<file path=ppt/slides/_rels/slide24.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173.xml"/><Relationship Id="rId2" Type="http://schemas.openxmlformats.org/officeDocument/2006/relationships/image" Target="../media/image55.png"/><Relationship Id="rId1" Type="http://schemas.openxmlformats.org/officeDocument/2006/relationships/image" Target="../media/image54.png"/></Relationships>
</file>

<file path=ppt/slides/_rels/slide25.xml.rels><?xml version="1.0" encoding="UTF-8" standalone="yes"?>
<Relationships xmlns="http://schemas.openxmlformats.org/package/2006/relationships"><Relationship Id="rId5" Type="http://schemas.openxmlformats.org/officeDocument/2006/relationships/slideLayout" Target="../slideLayouts/slideLayout18.xml"/><Relationship Id="rId4" Type="http://schemas.openxmlformats.org/officeDocument/2006/relationships/tags" Target="../tags/tag174.xml"/><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image" Target="../media/image56.png"/></Relationships>
</file>

<file path=ppt/slides/_rels/slide26.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175.xml"/><Relationship Id="rId2" Type="http://schemas.openxmlformats.org/officeDocument/2006/relationships/image" Target="../media/image60.png"/><Relationship Id="rId1" Type="http://schemas.openxmlformats.org/officeDocument/2006/relationships/image" Target="../media/image59.png"/></Relationships>
</file>

<file path=ppt/slides/_rels/slide27.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177.xml"/><Relationship Id="rId2" Type="http://schemas.openxmlformats.org/officeDocument/2006/relationships/image" Target="../media/image61.png"/><Relationship Id="rId1" Type="http://schemas.openxmlformats.org/officeDocument/2006/relationships/tags" Target="../tags/tag176.xml"/></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tags" Target="../tags/tag178.xml"/><Relationship Id="rId1" Type="http://schemas.openxmlformats.org/officeDocument/2006/relationships/image" Target="../media/image62.png"/></Relationships>
</file>

<file path=ppt/slides/_rels/slide29.xml.rels><?xml version="1.0" encoding="UTF-8" standalone="yes"?>
<Relationships xmlns="http://schemas.openxmlformats.org/package/2006/relationships"><Relationship Id="rId9" Type="http://schemas.openxmlformats.org/officeDocument/2006/relationships/slideLayout" Target="../slideLayouts/slideLayout18.xml"/><Relationship Id="rId8" Type="http://schemas.openxmlformats.org/officeDocument/2006/relationships/tags" Target="../tags/tag180.xml"/><Relationship Id="rId7" Type="http://schemas.openxmlformats.org/officeDocument/2006/relationships/image" Target="../media/image68.png"/><Relationship Id="rId6" Type="http://schemas.openxmlformats.org/officeDocument/2006/relationships/image" Target="../media/image67.png"/><Relationship Id="rId5" Type="http://schemas.openxmlformats.org/officeDocument/2006/relationships/image" Target="../media/image66.png"/><Relationship Id="rId4" Type="http://schemas.openxmlformats.org/officeDocument/2006/relationships/image" Target="../media/image65.jpeg"/><Relationship Id="rId3" Type="http://schemas.openxmlformats.org/officeDocument/2006/relationships/tags" Target="../tags/tag179.xml"/><Relationship Id="rId2" Type="http://schemas.openxmlformats.org/officeDocument/2006/relationships/image" Target="../media/image64.png"/><Relationship Id="rId1" Type="http://schemas.openxmlformats.org/officeDocument/2006/relationships/image" Target="../media/image63.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tags" Target="../tags/tag134.xml"/><Relationship Id="rId1" Type="http://schemas.openxmlformats.org/officeDocument/2006/relationships/tags" Target="../tags/tag133.xml"/></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tags" Target="../tags/tag182.xml"/><Relationship Id="rId1" Type="http://schemas.openxmlformats.org/officeDocument/2006/relationships/tags" Target="../tags/tag181.xml"/></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tags" Target="../tags/tag183.xml"/><Relationship Id="rId1" Type="http://schemas.openxmlformats.org/officeDocument/2006/relationships/image" Target="../media/image69.png"/></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22.xml"/><Relationship Id="rId2" Type="http://schemas.openxmlformats.org/officeDocument/2006/relationships/tags" Target="../tags/tag185.xml"/><Relationship Id="rId1" Type="http://schemas.openxmlformats.org/officeDocument/2006/relationships/tags" Target="../tags/tag184.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tags" Target="../tags/tag135.xml"/><Relationship Id="rId1" Type="http://schemas.openxmlformats.org/officeDocument/2006/relationships/image" Target="../media/image5.png"/></Relationships>
</file>

<file path=ppt/slides/_rels/slide5.xml.rels><?xml version="1.0" encoding="UTF-8" standalone="yes"?>
<Relationships xmlns="http://schemas.openxmlformats.org/package/2006/relationships"><Relationship Id="rId6" Type="http://schemas.openxmlformats.org/officeDocument/2006/relationships/slideLayout" Target="../slideLayouts/slideLayout18.xml"/><Relationship Id="rId5" Type="http://schemas.openxmlformats.org/officeDocument/2006/relationships/tags" Target="../tags/tag136.xml"/><Relationship Id="rId4" Type="http://schemas.openxmlformats.org/officeDocument/2006/relationships/image" Target="../media/image9.png"/><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tags" Target="../tags/tag137.xml"/><Relationship Id="rId1" Type="http://schemas.openxmlformats.org/officeDocument/2006/relationships/image" Target="../media/image10.png"/></Relationships>
</file>

<file path=ppt/slides/_rels/slide7.xml.rels><?xml version="1.0" encoding="UTF-8" standalone="yes"?>
<Relationships xmlns="http://schemas.openxmlformats.org/package/2006/relationships"><Relationship Id="rId6" Type="http://schemas.openxmlformats.org/officeDocument/2006/relationships/slideLayout" Target="../slideLayouts/slideLayout18.xml"/><Relationship Id="rId5" Type="http://schemas.openxmlformats.org/officeDocument/2006/relationships/tags" Target="../tags/tag140.xml"/><Relationship Id="rId4" Type="http://schemas.openxmlformats.org/officeDocument/2006/relationships/image" Target="../media/image12.png"/><Relationship Id="rId3" Type="http://schemas.openxmlformats.org/officeDocument/2006/relationships/image" Target="../media/image11.png"/><Relationship Id="rId2" Type="http://schemas.openxmlformats.org/officeDocument/2006/relationships/tags" Target="../tags/tag139.xml"/><Relationship Id="rId1" Type="http://schemas.openxmlformats.org/officeDocument/2006/relationships/tags" Target="../tags/tag138.xml"/></Relationships>
</file>

<file path=ppt/slides/_rels/slide8.xml.rels><?xml version="1.0" encoding="UTF-8" standalone="yes"?>
<Relationships xmlns="http://schemas.openxmlformats.org/package/2006/relationships"><Relationship Id="rId9" Type="http://schemas.openxmlformats.org/officeDocument/2006/relationships/slideLayout" Target="../slideLayouts/slideLayout18.xml"/><Relationship Id="rId8" Type="http://schemas.openxmlformats.org/officeDocument/2006/relationships/tags" Target="../tags/tag145.xml"/><Relationship Id="rId7" Type="http://schemas.openxmlformats.org/officeDocument/2006/relationships/tags" Target="../tags/tag144.xml"/><Relationship Id="rId6" Type="http://schemas.openxmlformats.org/officeDocument/2006/relationships/image" Target="../media/image15.png"/><Relationship Id="rId5" Type="http://schemas.openxmlformats.org/officeDocument/2006/relationships/tags" Target="../tags/tag143.xml"/><Relationship Id="rId4" Type="http://schemas.openxmlformats.org/officeDocument/2006/relationships/image" Target="../media/image14.png"/><Relationship Id="rId3" Type="http://schemas.openxmlformats.org/officeDocument/2006/relationships/image" Target="../media/image13.png"/><Relationship Id="rId2" Type="http://schemas.openxmlformats.org/officeDocument/2006/relationships/tags" Target="../tags/tag142.xml"/><Relationship Id="rId1" Type="http://schemas.openxmlformats.org/officeDocument/2006/relationships/tags" Target="../tags/tag141.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tags" Target="../tags/tag147.xml"/><Relationship Id="rId1" Type="http://schemas.openxmlformats.org/officeDocument/2006/relationships/tags" Target="../tags/tag146.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0" y="0"/>
            <a:ext cx="9144635" cy="6227445"/>
          </a:xfrm>
          <a:prstGeom prst="rect">
            <a:avLst/>
          </a:prstGeom>
        </p:spPr>
      </p:pic>
      <p:sp>
        <p:nvSpPr>
          <p:cNvPr id="8" name="矩形 7"/>
          <p:cNvSpPr/>
          <p:nvPr/>
        </p:nvSpPr>
        <p:spPr>
          <a:xfrm>
            <a:off x="0" y="1766570"/>
            <a:ext cx="9144635" cy="2838450"/>
          </a:xfrm>
          <a:prstGeom prst="rect">
            <a:avLst/>
          </a:prstGeom>
          <a:solidFill>
            <a:schemeClr val="bg1">
              <a:lumMod val="95000"/>
              <a:alpha val="80000"/>
            </a:schemeClr>
          </a:solidFill>
          <a:ln>
            <a:noFill/>
          </a:ln>
          <a:effectLst>
            <a:glow rad="139700">
              <a:schemeClr val="bg1">
                <a:lumMod val="50000"/>
                <a:alpha val="40000"/>
              </a:schemeClr>
            </a:glow>
            <a:outerShdw blurRad="152400" dist="165100" dir="2700000" algn="tl" rotWithShape="0">
              <a:schemeClr val="bg1">
                <a:lumMod val="85000"/>
                <a:alpha val="27000"/>
              </a:schemeClr>
            </a:outerShdw>
          </a:effectLst>
        </p:spPr>
        <p:style>
          <a:lnRef idx="1">
            <a:schemeClr val="accent1"/>
          </a:lnRef>
          <a:fillRef idx="3">
            <a:schemeClr val="accent1"/>
          </a:fillRef>
          <a:effectRef idx="2">
            <a:schemeClr val="accent1"/>
          </a:effectRef>
          <a:fontRef idx="minor">
            <a:schemeClr val="lt1"/>
          </a:fontRef>
        </p:style>
        <p:txBody>
          <a:bodyPr/>
          <a:lstStyle/>
          <a:p>
            <a:endParaRPr lang="zh-CN" altLang="en-US"/>
          </a:p>
        </p:txBody>
      </p:sp>
      <p:sp>
        <p:nvSpPr>
          <p:cNvPr id="7" name="矩形 6"/>
          <p:cNvSpPr/>
          <p:nvPr/>
        </p:nvSpPr>
        <p:spPr>
          <a:xfrm>
            <a:off x="0" y="1978660"/>
            <a:ext cx="9144635" cy="2395220"/>
          </a:xfrm>
          <a:prstGeom prst="rect">
            <a:avLst/>
          </a:prstGeom>
          <a:solidFill>
            <a:srgbClr val="008ABD"/>
          </a:solidFill>
        </p:spPr>
        <p:style>
          <a:lnRef idx="1">
            <a:schemeClr val="accent1"/>
          </a:lnRef>
          <a:fillRef idx="3">
            <a:schemeClr val="accent1"/>
          </a:fillRef>
          <a:effectRef idx="2">
            <a:schemeClr val="accent1"/>
          </a:effectRef>
          <a:fontRef idx="minor">
            <a:schemeClr val="lt1"/>
          </a:fontRef>
        </p:style>
        <p:txBody>
          <a:bodyPr/>
          <a:lstStyle/>
          <a:p>
            <a:endParaRPr lang="zh-CN" altLang="en-US"/>
          </a:p>
        </p:txBody>
      </p:sp>
      <p:sp>
        <p:nvSpPr>
          <p:cNvPr id="2" name="五边形 1"/>
          <p:cNvSpPr/>
          <p:nvPr/>
        </p:nvSpPr>
        <p:spPr>
          <a:xfrm>
            <a:off x="0" y="289560"/>
            <a:ext cx="544195" cy="284480"/>
          </a:xfrm>
          <a:prstGeom prst="homePlate">
            <a:avLst/>
          </a:prstGeom>
          <a:solidFill>
            <a:srgbClr val="008ABD"/>
          </a:solidFill>
        </p:spPr>
        <p:style>
          <a:lnRef idx="0">
            <a:srgbClr val="FFFFFF"/>
          </a:lnRef>
          <a:fillRef idx="1">
            <a:schemeClr val="accent1"/>
          </a:fillRef>
          <a:effectRef idx="0">
            <a:srgbClr val="FFFFFF"/>
          </a:effectRef>
          <a:fontRef idx="minor">
            <a:schemeClr val="lt1"/>
          </a:fontRef>
        </p:style>
        <p:txBody>
          <a:bodyPr/>
          <a:lstStyle/>
          <a:p>
            <a:endParaRPr lang="zh-CN" altLang="en-US"/>
          </a:p>
        </p:txBody>
      </p:sp>
      <p:sp>
        <p:nvSpPr>
          <p:cNvPr id="3" name="文本框 2"/>
          <p:cNvSpPr txBox="1"/>
          <p:nvPr/>
        </p:nvSpPr>
        <p:spPr>
          <a:xfrm>
            <a:off x="554355" y="180975"/>
            <a:ext cx="1650365" cy="521970"/>
          </a:xfrm>
          <a:prstGeom prst="rect">
            <a:avLst/>
          </a:prstGeom>
          <a:noFill/>
        </p:spPr>
        <p:txBody>
          <a:bodyPr wrap="square" rtlCol="0">
            <a:spAutoFit/>
          </a:bodyPr>
          <a:lstStyle/>
          <a:p>
            <a:r>
              <a:rPr lang="zh-CN" altLang="en-US" sz="2800">
                <a:ln w="9525">
                  <a:solidFill>
                    <a:sysClr val="windowText" lastClr="000000"/>
                  </a:solidFill>
                  <a:prstDash val="solid"/>
                </a:ln>
                <a:solidFill>
                  <a:schemeClr val="tx1">
                    <a:lumMod val="95000"/>
                    <a:lumOff val="5000"/>
                  </a:schemeClr>
                </a:solidFill>
                <a:effectLst>
                  <a:outerShdw blurRad="12700" dist="38100" dir="2700000" algn="tl" rotWithShape="0">
                    <a:schemeClr val="bg1">
                      <a:lumMod val="50000"/>
                    </a:schemeClr>
                  </a:outerShdw>
                </a:effectLst>
              </a:rPr>
              <a:t>电工</a:t>
            </a:r>
            <a:r>
              <a:rPr lang="zh-CN" altLang="en-US" sz="2800">
                <a:ln w="13462">
                  <a:solidFill>
                    <a:sysClr val="windowText" lastClr="000000"/>
                  </a:solidFill>
                  <a:prstDash val="solid"/>
                </a:ln>
                <a:solidFill>
                  <a:schemeClr val="tx1">
                    <a:lumMod val="85000"/>
                    <a:lumOff val="15000"/>
                  </a:schemeClr>
                </a:solidFill>
                <a:effectLst>
                  <a:outerShdw dist="38100" dir="2700000" algn="bl" rotWithShape="0">
                    <a:schemeClr val="accent5"/>
                  </a:outerShdw>
                </a:effectLst>
              </a:rPr>
              <a:t>技术</a:t>
            </a:r>
            <a:endParaRPr lang="zh-CN" altLang="en-US" sz="2800">
              <a:ln w="13462">
                <a:solidFill>
                  <a:sysClr val="windowText" lastClr="000000"/>
                </a:solidFill>
                <a:prstDash val="solid"/>
              </a:ln>
              <a:solidFill>
                <a:schemeClr val="tx1">
                  <a:lumMod val="85000"/>
                  <a:lumOff val="15000"/>
                </a:schemeClr>
              </a:solidFill>
              <a:effectLst>
                <a:outerShdw dist="38100" dir="2700000" algn="bl" rotWithShape="0">
                  <a:schemeClr val="accent5"/>
                </a:outerShdw>
              </a:effectLst>
            </a:endParaRPr>
          </a:p>
        </p:txBody>
      </p:sp>
      <p:pic>
        <p:nvPicPr>
          <p:cNvPr id="10" name="图片 9"/>
          <p:cNvPicPr>
            <a:picLocks noChangeAspect="1"/>
          </p:cNvPicPr>
          <p:nvPr/>
        </p:nvPicPr>
        <p:blipFill>
          <a:blip r:embed="rId2"/>
          <a:stretch>
            <a:fillRect/>
          </a:stretch>
        </p:blipFill>
        <p:spPr>
          <a:xfrm>
            <a:off x="5337736" y="6280004"/>
            <a:ext cx="3759129" cy="530403"/>
          </a:xfrm>
          <a:prstGeom prst="rect">
            <a:avLst/>
          </a:prstGeom>
        </p:spPr>
      </p:pic>
      <p:sp>
        <p:nvSpPr>
          <p:cNvPr id="6" name="Rectangle 3"/>
          <p:cNvSpPr>
            <a:spLocks noGrp="1"/>
          </p:cNvSpPr>
          <p:nvPr>
            <p:custDataLst>
              <p:tags r:id="rId3"/>
            </p:custDataLst>
          </p:nvPr>
        </p:nvSpPr>
        <p:spPr>
          <a:xfrm>
            <a:off x="2033851" y="2233612"/>
            <a:ext cx="6186791" cy="697230"/>
          </a:xfrm>
          <a:prstGeom prst="rect">
            <a:avLst/>
          </a:prstGeom>
          <a:noFill/>
          <a:ln>
            <a:noFill/>
          </a:ln>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ctr" eaLnBrk="1" hangingPunct="1">
              <a:buClrTx/>
              <a:buSzTx/>
              <a:buFontTx/>
            </a:pPr>
            <a:r>
              <a:rPr lang="zh-CN" altLang="en-US" sz="4000" b="1" dirty="0">
                <a:solidFill>
                  <a:schemeClr val="bg1"/>
                </a:solidFill>
                <a:latin typeface="微软雅黑" panose="020B0503020204020204" pitchFamily="34" charset="-122"/>
                <a:ea typeface="微软雅黑" panose="020B0503020204020204" pitchFamily="34" charset="-122"/>
                <a:cs typeface="+mn-cs"/>
              </a:rPr>
              <a:t>模块三　</a:t>
            </a:r>
            <a:endParaRPr lang="en-US" altLang="zh-CN" sz="2400" b="1" dirty="0">
              <a:solidFill>
                <a:schemeClr val="bg1"/>
              </a:solidFill>
              <a:latin typeface="微软雅黑" panose="020B0503020204020204" pitchFamily="34" charset="-122"/>
              <a:ea typeface="微软雅黑" panose="020B0503020204020204" pitchFamily="34" charset="-122"/>
              <a:cs typeface="+mn-cs"/>
            </a:endParaRPr>
          </a:p>
        </p:txBody>
      </p:sp>
      <p:sp>
        <p:nvSpPr>
          <p:cNvPr id="9" name="文本框 8"/>
          <p:cNvSpPr txBox="1"/>
          <p:nvPr/>
        </p:nvSpPr>
        <p:spPr>
          <a:xfrm>
            <a:off x="2033905" y="2858770"/>
            <a:ext cx="5944870" cy="706755"/>
          </a:xfrm>
          <a:prstGeom prst="rect">
            <a:avLst/>
          </a:prstGeom>
          <a:noFill/>
        </p:spPr>
        <p:txBody>
          <a:bodyPr wrap="square" rtlCol="0">
            <a:spAutoFit/>
          </a:bodyPr>
          <a:p>
            <a:r>
              <a:rPr lang="zh-CN" altLang="en-US" sz="4000" b="1" dirty="0">
                <a:solidFill>
                  <a:schemeClr val="bg1"/>
                </a:solidFill>
                <a:latin typeface="微软雅黑" panose="020B0503020204020204" pitchFamily="34" charset="-122"/>
                <a:ea typeface="微软雅黑" panose="020B0503020204020204" pitchFamily="34" charset="-122"/>
                <a:sym typeface="+mn-ea"/>
              </a:rPr>
              <a:t>日光灯电路的安装与设计</a:t>
            </a:r>
            <a:endParaRPr lang="zh-CN" altLang="en-US" sz="4000"/>
          </a:p>
        </p:txBody>
      </p:sp>
      <p:sp>
        <p:nvSpPr>
          <p:cNvPr id="11" name="文本框 10"/>
          <p:cNvSpPr txBox="1"/>
          <p:nvPr/>
        </p:nvSpPr>
        <p:spPr>
          <a:xfrm>
            <a:off x="2248535" y="3545205"/>
            <a:ext cx="5538470" cy="460375"/>
          </a:xfrm>
          <a:prstGeom prst="rect">
            <a:avLst/>
          </a:prstGeom>
          <a:noFill/>
        </p:spPr>
        <p:txBody>
          <a:bodyPr wrap="square" rtlCol="0">
            <a:spAutoFit/>
          </a:bodyPr>
          <a:p>
            <a:pPr algn="ctr"/>
            <a:r>
              <a:rPr lang="zh-CN" altLang="en-US" sz="2400" b="1" dirty="0">
                <a:solidFill>
                  <a:schemeClr val="bg1"/>
                </a:solidFill>
                <a:latin typeface="微软雅黑" panose="020B0503020204020204" pitchFamily="34" charset="-122"/>
                <a:ea typeface="微软雅黑" panose="020B0503020204020204" pitchFamily="34" charset="-122"/>
                <a:sym typeface="+mn-ea"/>
              </a:rPr>
              <a:t>单元12</a:t>
            </a:r>
            <a:r>
              <a:rPr lang="en-US" altLang="zh-CN" sz="2400" b="1" dirty="0">
                <a:solidFill>
                  <a:schemeClr val="bg1"/>
                </a:solidFill>
                <a:latin typeface="微软雅黑" panose="020B0503020204020204" pitchFamily="34" charset="-122"/>
                <a:ea typeface="微软雅黑" panose="020B0503020204020204" pitchFamily="34" charset="-122"/>
                <a:sym typeface="+mn-ea"/>
              </a:rPr>
              <a:t>   </a:t>
            </a:r>
            <a:r>
              <a:rPr lang="zh-CN" altLang="en-US" sz="2400" b="1" dirty="0">
                <a:solidFill>
                  <a:schemeClr val="bg1"/>
                </a:solidFill>
                <a:latin typeface="微软雅黑" panose="020B0503020204020204" pitchFamily="34" charset="-122"/>
                <a:ea typeface="微软雅黑" panose="020B0503020204020204" pitchFamily="34" charset="-122"/>
                <a:sym typeface="+mn-ea"/>
              </a:rPr>
              <a:t>交流电路的频率特性</a:t>
            </a:r>
            <a:endParaRPr lang="zh-CN" altLang="en-US" sz="2400" b="1" dirty="0">
              <a:solidFill>
                <a:schemeClr val="bg1"/>
              </a:solidFill>
              <a:latin typeface="微软雅黑" panose="020B0503020204020204" pitchFamily="34" charset="-122"/>
              <a:ea typeface="微软雅黑" panose="020B0503020204020204" pitchFamily="34" charset="-122"/>
              <a:sym typeface="+mn-ea"/>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0" name="图片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55706" y="2071319"/>
            <a:ext cx="2314381" cy="3120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mc:AlternateContent xmlns:mc="http://schemas.openxmlformats.org/markup-compatibility/2006">
        <mc:Choice xmlns:a14="http://schemas.microsoft.com/office/drawing/2010/main" Requires="a14">
          <p:sp>
            <p:nvSpPr>
              <p:cNvPr id="21" name="文本框 7"/>
              <p:cNvSpPr txBox="1">
                <a:spLocks noChangeArrowheads="1"/>
              </p:cNvSpPr>
              <p:nvPr>
                <p:custDataLst>
                  <p:tags r:id="rId2"/>
                </p:custDataLst>
              </p:nvPr>
            </p:nvSpPr>
            <p:spPr bwMode="auto">
              <a:xfrm>
                <a:off x="2806293" y="1709114"/>
                <a:ext cx="5763433" cy="3969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r>
                  <a:rPr lang="en-US" altLang="zh-CN" sz="2800" dirty="0">
                    <a:solidFill>
                      <a:schemeClr val="dk1"/>
                    </a:solidFill>
                    <a:latin typeface="Times New Roman" panose="02020603050405020304" charset="0"/>
                    <a:ea typeface="黑体" panose="02010609060101010101" pitchFamily="49" charset="-122"/>
                    <a:cs typeface="Times New Roman" panose="02020603050405020304" charset="0"/>
                  </a:rPr>
                  <a:t>RLC</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串联电路发生谐振时，电感</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L</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与电容</a:t>
                </a:r>
                <a:r>
                  <a:rPr lang="en-US" altLang="zh-CN" sz="2800" dirty="0">
                    <a:solidFill>
                      <a:schemeClr val="dk1"/>
                    </a:solidFill>
                    <a:latin typeface="Times New Roman" panose="02020603050405020304" charset="0"/>
                    <a:ea typeface="黑体" panose="02010609060101010101" pitchFamily="49" charset="-122"/>
                    <a:cs typeface="Times New Roman" panose="02020603050405020304" charset="0"/>
                  </a:rPr>
                  <a:t>C</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上的电压大小都是 外加电源电压</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U</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的</a:t>
                </a:r>
                <a:r>
                  <a:rPr lang="zh-CN" altLang="en-US" sz="2800" dirty="0">
                    <a:solidFill>
                      <a:schemeClr val="dk1"/>
                    </a:solidFill>
                    <a:latin typeface="Times New Roman" panose="02020603050405020304" charset="0"/>
                    <a:ea typeface="黑体" panose="02010609060101010101" pitchFamily="49" charset="-122"/>
                    <a:cs typeface="黑体" panose="02010609060101010101" pitchFamily="49" charset="-122"/>
                  </a:rPr>
                  <a:t>Ｑ</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倍，所以串联谐振又叫做电压谐振。一般情况 下串联谐振电路都符合Ｑ≫１的条件，电路Ｑ值一般在</a:t>
                </a:r>
                <a14:m>
                  <m:oMath xmlns:m="http://schemas.openxmlformats.org/officeDocument/2006/math">
                    <m:r>
                      <a:rPr lang="en-US" sz="2800" dirty="0">
                        <a:solidFill>
                          <a:schemeClr val="dk1"/>
                        </a:solidFill>
                        <a:latin typeface="Cambria Math" panose="02040503050406030204" charset="0"/>
                        <a:ea typeface="黑体" panose="02010609060101010101" pitchFamily="49" charset="-122"/>
                        <a:cs typeface="Cambria Math" panose="02040503050406030204" charset="0"/>
                      </a:rPr>
                      <m:t>50</m:t>
                    </m:r>
                    <m:r>
                      <a:rPr lang="en-US" sz="2800" dirty="0">
                        <a:solidFill>
                          <a:schemeClr val="dk1"/>
                        </a:solidFill>
                        <a:latin typeface="Cambria Math" panose="02040503050406030204" charset="0"/>
                        <a:ea typeface="黑体" panose="02010609060101010101" pitchFamily="49" charset="-122"/>
                        <a:cs typeface="Cambria Math" panose="02040503050406030204" charset="0"/>
                      </a:rPr>
                      <m:t>~</m:t>
                    </m:r>
                    <m:r>
                      <a:rPr lang="en-US" sz="2800" dirty="0">
                        <a:solidFill>
                          <a:schemeClr val="dk1"/>
                        </a:solidFill>
                        <a:latin typeface="Cambria Math" panose="02040503050406030204" charset="0"/>
                        <a:ea typeface="黑体" panose="02010609060101010101" pitchFamily="49" charset="-122"/>
                        <a:cs typeface="Cambria Math" panose="02040503050406030204" charset="0"/>
                      </a:rPr>
                      <m:t>200</m:t>
                    </m:r>
                  </m:oMath>
                </a14:m>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，因 此，在电路谐振时，即使外加电压不高，在电感</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L</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和电容</a:t>
                </a:r>
                <a:r>
                  <a:rPr lang="en-US" altLang="zh-CN" sz="2800" dirty="0">
                    <a:solidFill>
                      <a:schemeClr val="dk1"/>
                    </a:solidFill>
                    <a:latin typeface="Times New Roman" panose="02020603050405020304" charset="0"/>
                    <a:ea typeface="黑体" panose="02010609060101010101" pitchFamily="49" charset="-122"/>
                    <a:cs typeface="Times New Roman" panose="02020603050405020304" charset="0"/>
                  </a:rPr>
                  <a:t>C</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上的电压也会远高于外加电压，这是一种非常重要的物理现象。</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mc:Choice>
        <mc:Fallback>
          <p:sp>
            <p:nvSpPr>
              <p:cNvPr id="21" name="文本框 7"/>
              <p:cNvSpPr txBox="1">
                <a:spLocks noRot="1" noChangeAspect="1" noMove="1" noResize="1" noEditPoints="1" noAdjustHandles="1" noChangeArrowheads="1" noChangeShapeType="1" noTextEdit="1"/>
              </p:cNvSpPr>
              <p:nvPr>
                <p:custDataLst>
                  <p:tags r:id="rId3"/>
                </p:custDataLst>
              </p:nvPr>
            </p:nvSpPr>
            <p:spPr bwMode="auto">
              <a:xfrm>
                <a:off x="2806293" y="1709114"/>
                <a:ext cx="5763433" cy="3969385"/>
              </a:xfrm>
              <a:prstGeom prst="rect">
                <a:avLst/>
              </a:prstGeom>
              <a:blipFill rotWithShape="1">
                <a:blip r:embed="rId4"/>
                <a:stretch>
                  <a:fillRect l="-4" t="-8" r="-302" b="8"/>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grpSp>
        <p:nvGrpSpPr>
          <p:cNvPr id="9" name="组合 8"/>
          <p:cNvGrpSpPr/>
          <p:nvPr/>
        </p:nvGrpSpPr>
        <p:grpSpPr>
          <a:xfrm>
            <a:off x="6985" y="414655"/>
            <a:ext cx="9143365" cy="430530"/>
            <a:chOff x="11" y="653"/>
            <a:chExt cx="14399" cy="678"/>
          </a:xfrm>
        </p:grpSpPr>
        <p:grpSp>
          <p:nvGrpSpPr>
            <p:cNvPr id="22" name="组合 21"/>
            <p:cNvGrpSpPr/>
            <p:nvPr/>
          </p:nvGrpSpPr>
          <p:grpSpPr>
            <a:xfrm rot="0">
              <a:off x="6546" y="653"/>
              <a:ext cx="7864" cy="640"/>
              <a:chOff x="6546" y="653"/>
              <a:chExt cx="7864" cy="640"/>
            </a:xfrm>
          </p:grpSpPr>
          <p:grpSp>
            <p:nvGrpSpPr>
              <p:cNvPr id="23" name="组合 22"/>
              <p:cNvGrpSpPr/>
              <p:nvPr/>
            </p:nvGrpSpPr>
            <p:grpSpPr>
              <a:xfrm rot="0">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a:extLst>
                  <a:ext uri="{909E8E84-426E-40DD-AFC4-6F175D3DCCD1}">
                    <a14:hiddenFill xmlns:a14="http://schemas.microsoft.com/office/drawing/2010/main">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sp>
          <p:nvSpPr>
            <p:cNvPr id="8" name="文本框 7"/>
            <p:cNvSpPr txBox="1"/>
            <p:nvPr/>
          </p:nvSpPr>
          <p:spPr>
            <a:xfrm>
              <a:off x="11" y="654"/>
              <a:ext cx="12276" cy="677"/>
            </a:xfrm>
            <a:prstGeom prst="rect">
              <a:avLst/>
            </a:prstGeom>
            <a:noFill/>
          </p:spPr>
          <p:txBody>
            <a:bodyPr wrap="square" rtlCol="0" anchor="t">
              <a:spAutoFit/>
            </a:bodyPr>
            <a:p>
              <a:pPr>
                <a:spcBef>
                  <a:spcPct val="50000"/>
                </a:spcBef>
              </a:pP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单元12</a:t>
              </a:r>
              <a:r>
                <a:rPr kumimoji="1" lang="en-US" altLang="zh-CN"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交流电路的频率特性</a:t>
              </a:r>
              <a:endPar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sp>
        <p:nvSpPr>
          <p:cNvPr id="2" name="文本框 1"/>
          <p:cNvSpPr txBox="1"/>
          <p:nvPr/>
        </p:nvSpPr>
        <p:spPr>
          <a:xfrm>
            <a:off x="6985" y="899160"/>
            <a:ext cx="4572000" cy="460375"/>
          </a:xfrm>
          <a:prstGeom prst="rect">
            <a:avLst/>
          </a:prstGeom>
          <a:noFill/>
        </p:spPr>
        <p:txBody>
          <a:bodyPr wrap="square" rtlCol="0" anchor="t">
            <a:spAutoFit/>
          </a:bodyPr>
          <a:p>
            <a:pPr>
              <a:spcBef>
                <a:spcPct val="50000"/>
              </a:spcBef>
            </a:pPr>
            <a:r>
              <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二、</a:t>
            </a:r>
            <a:r>
              <a:rPr kumimoji="1" lang="en-US" altLang="zh-CN"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串联谐振电路的特点</a:t>
            </a:r>
            <a:endPar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endParaRPr>
          </a:p>
        </p:txBody>
      </p:sp>
    </p:spTree>
    <p:custDataLst>
      <p:tags r:id="rId5"/>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0" name="图片 5"/>
          <p:cNvPicPr>
            <a:picLocks noChangeAspect="1" noChangeArrowheads="1"/>
          </p:cNvPicPr>
          <p:nvPr/>
        </p:nvPicPr>
        <p:blipFill>
          <a:blip r:embed="rId1"/>
          <a:srcRect/>
          <a:stretch>
            <a:fillRect/>
          </a:stretch>
        </p:blipFill>
        <p:spPr bwMode="auto">
          <a:xfrm>
            <a:off x="425450" y="1338161"/>
            <a:ext cx="8039100"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9" name="组合 8"/>
          <p:cNvGrpSpPr/>
          <p:nvPr/>
        </p:nvGrpSpPr>
        <p:grpSpPr>
          <a:xfrm>
            <a:off x="6985" y="414655"/>
            <a:ext cx="9143365" cy="430530"/>
            <a:chOff x="11" y="653"/>
            <a:chExt cx="14399" cy="678"/>
          </a:xfrm>
        </p:grpSpPr>
        <p:grpSp>
          <p:nvGrpSpPr>
            <p:cNvPr id="22" name="组合 21"/>
            <p:cNvGrpSpPr/>
            <p:nvPr/>
          </p:nvGrpSpPr>
          <p:grpSpPr>
            <a:xfrm rot="0">
              <a:off x="6546" y="653"/>
              <a:ext cx="7864" cy="640"/>
              <a:chOff x="6546" y="653"/>
              <a:chExt cx="7864" cy="640"/>
            </a:xfrm>
          </p:grpSpPr>
          <p:grpSp>
            <p:nvGrpSpPr>
              <p:cNvPr id="23" name="组合 22"/>
              <p:cNvGrpSpPr/>
              <p:nvPr/>
            </p:nvGrpSpPr>
            <p:grpSpPr>
              <a:xfrm rot="0">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a:extLst>
                  <a:ext uri="{909E8E84-426E-40DD-AFC4-6F175D3DCCD1}">
                    <a14:hiddenFill xmlns:a14="http://schemas.microsoft.com/office/drawing/2010/main">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 name="文本框 1"/>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sp>
          <p:nvSpPr>
            <p:cNvPr id="8" name="文本框 7"/>
            <p:cNvSpPr txBox="1"/>
            <p:nvPr/>
          </p:nvSpPr>
          <p:spPr>
            <a:xfrm>
              <a:off x="11" y="654"/>
              <a:ext cx="12276" cy="677"/>
            </a:xfrm>
            <a:prstGeom prst="rect">
              <a:avLst/>
            </a:prstGeom>
            <a:noFill/>
          </p:spPr>
          <p:txBody>
            <a:bodyPr wrap="square" rtlCol="0" anchor="t">
              <a:spAutoFit/>
            </a:bodyPr>
            <a:p>
              <a:pPr>
                <a:spcBef>
                  <a:spcPct val="50000"/>
                </a:spcBef>
              </a:pP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单元12</a:t>
              </a:r>
              <a:r>
                <a:rPr kumimoji="1" lang="en-US" altLang="zh-CN"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交流电路的频率特性</a:t>
              </a:r>
              <a:endPar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mc:AlternateContent xmlns:mc="http://schemas.openxmlformats.org/markup-compatibility/2006">
        <mc:Choice xmlns:a14="http://schemas.microsoft.com/office/drawing/2010/main" Requires="a14">
          <p:sp>
            <p:nvSpPr>
              <p:cNvPr id="3" name="文本框 2"/>
              <p:cNvSpPr txBox="1"/>
              <p:nvPr/>
            </p:nvSpPr>
            <p:spPr>
              <a:xfrm>
                <a:off x="2355151" y="4383024"/>
                <a:ext cx="3011805" cy="1176655"/>
              </a:xfrm>
              <a:prstGeom prst="rect">
                <a:avLst/>
              </a:prstGeom>
              <a:noFill/>
              <a:extLst>
                <a:ext uri="{909E8E84-426E-40DD-AFC4-6F175D3DCCD1}">
                  <a14:hiddenFill xmlns:a14="http://schemas.microsoft.com/office/drawing/2010/main">
                    <a:solidFill>
                      <a:srgbClr val="FFC000"/>
                    </a:solidFill>
                  </a14:hiddenFill>
                </a:ext>
              </a:extLst>
            </p:spPr>
            <p:txBody>
              <a:bodyPr wrap="none" rtlCol="0" anchor="t">
                <a:spAutoFit/>
              </a:bodyPr>
              <a:p>
                <a:pPr algn="l"/>
                <a14:m>
                  <m:oMathPara xmlns:m="http://schemas.openxmlformats.org/officeDocument/2006/math">
                    <m:oMathParaPr>
                      <m:jc m:val="centerGroup"/>
                    </m:oMathParaPr>
                    <m:oMath xmlns:m="http://schemas.openxmlformats.org/officeDocument/2006/math">
                      <m:r>
                        <a:rPr lang="en-US" altLang="zh-CN" sz="2400" i="1">
                          <a:latin typeface="Cambria Math" panose="02040503050406030204" charset="0"/>
                          <a:cs typeface="Cambria Math" panose="02040503050406030204" charset="0"/>
                        </a:rPr>
                        <m:t>𝜌</m:t>
                      </m:r>
                      <m:r>
                        <a:rPr lang="en-US" altLang="zh-CN" sz="2400" i="1">
                          <a:latin typeface="Cambria Math" panose="02040503050406030204" charset="0"/>
                          <a:cs typeface="Cambria Math" panose="02040503050406030204" charset="0"/>
                        </a:rPr>
                        <m:t>=</m:t>
                      </m:r>
                      <m:sSub>
                        <m:sSubPr>
                          <m:ctrlPr>
                            <a:rPr lang="en-US" altLang="zh-CN" sz="2400" i="1">
                              <a:latin typeface="Cambria Math" panose="02040503050406030204" charset="0"/>
                              <a:cs typeface="Cambria Math" panose="02040503050406030204" charset="0"/>
                            </a:rPr>
                          </m:ctrlPr>
                        </m:sSubPr>
                        <m:e>
                          <m:r>
                            <a:rPr lang="en-US" altLang="zh-CN" sz="2400" i="1">
                              <a:latin typeface="Cambria Math" panose="02040503050406030204" charset="0"/>
                              <a:cs typeface="Cambria Math" panose="02040503050406030204" charset="0"/>
                            </a:rPr>
                            <m:t>𝜔</m:t>
                          </m:r>
                        </m:e>
                        <m:sub>
                          <m:r>
                            <a:rPr lang="en-US" altLang="zh-CN" sz="2400" i="1">
                              <a:latin typeface="Cambria Math" panose="02040503050406030204" charset="0"/>
                              <a:cs typeface="Cambria Math" panose="02040503050406030204" charset="0"/>
                            </a:rPr>
                            <m:t>0</m:t>
                          </m:r>
                        </m:sub>
                      </m:sSub>
                      <m:r>
                        <a:rPr lang="en-US" altLang="zh-CN" sz="2400" i="1">
                          <a:latin typeface="Cambria Math" panose="02040503050406030204" charset="0"/>
                          <a:cs typeface="Cambria Math" panose="02040503050406030204" charset="0"/>
                        </a:rPr>
                        <m:t>𝐿</m:t>
                      </m:r>
                      <m:r>
                        <a:rPr lang="en-US" altLang="zh-CN" sz="2400" i="1">
                          <a:latin typeface="Cambria Math" panose="02040503050406030204" charset="0"/>
                          <a:cs typeface="Cambria Math" panose="02040503050406030204" charset="0"/>
                        </a:rPr>
                        <m:t>=</m:t>
                      </m:r>
                      <m:f>
                        <m:fPr>
                          <m:ctrlPr>
                            <a:rPr lang="en-US" altLang="zh-CN" sz="2400" i="1">
                              <a:latin typeface="Cambria Math" panose="02040503050406030204" charset="0"/>
                              <a:cs typeface="Cambria Math" panose="02040503050406030204" charset="0"/>
                            </a:rPr>
                          </m:ctrlPr>
                        </m:fPr>
                        <m:num>
                          <m:r>
                            <a:rPr lang="en-US" altLang="zh-CN" sz="2400" i="1">
                              <a:latin typeface="Cambria Math" panose="02040503050406030204" charset="0"/>
                              <a:cs typeface="Cambria Math" panose="02040503050406030204" charset="0"/>
                            </a:rPr>
                            <m:t>1</m:t>
                          </m:r>
                        </m:num>
                        <m:den>
                          <m:sSub>
                            <m:sSubPr>
                              <m:ctrlPr>
                                <a:rPr lang="en-US" altLang="zh-CN" sz="2400" i="1">
                                  <a:latin typeface="Cambria Math" panose="02040503050406030204" charset="0"/>
                                  <a:cs typeface="Cambria Math" panose="02040503050406030204" charset="0"/>
                                </a:rPr>
                              </m:ctrlPr>
                            </m:sSubPr>
                            <m:e>
                              <m:r>
                                <a:rPr lang="en-US" altLang="zh-CN" sz="2400" i="1">
                                  <a:latin typeface="Cambria Math" panose="02040503050406030204" charset="0"/>
                                  <a:cs typeface="Cambria Math" panose="02040503050406030204" charset="0"/>
                                </a:rPr>
                                <m:t>𝜔</m:t>
                              </m:r>
                            </m:e>
                            <m:sub>
                              <m:r>
                                <a:rPr lang="en-US" altLang="zh-CN" sz="2400" i="1">
                                  <a:latin typeface="Cambria Math" panose="02040503050406030204" charset="0"/>
                                  <a:cs typeface="Cambria Math" panose="02040503050406030204" charset="0"/>
                                </a:rPr>
                                <m:t>0</m:t>
                              </m:r>
                            </m:sub>
                          </m:sSub>
                          <m:r>
                            <a:rPr lang="en-US" altLang="zh-CN" sz="2400" i="1">
                              <a:latin typeface="Cambria Math" panose="02040503050406030204" charset="0"/>
                              <a:cs typeface="Cambria Math" panose="02040503050406030204" charset="0"/>
                            </a:rPr>
                            <m:t>𝐿</m:t>
                          </m:r>
                        </m:den>
                      </m:f>
                      <m:r>
                        <a:rPr lang="en-US" altLang="zh-CN" sz="2400" i="1">
                          <a:latin typeface="Cambria Math" panose="02040503050406030204" charset="0"/>
                          <a:cs typeface="Cambria Math" panose="02040503050406030204" charset="0"/>
                        </a:rPr>
                        <m:t>=</m:t>
                      </m:r>
                      <m:rad>
                        <m:radPr>
                          <m:degHide m:val="on"/>
                          <m:ctrlPr>
                            <a:rPr lang="en-US" altLang="zh-CN" sz="2400" i="1">
                              <a:latin typeface="Cambria Math" panose="02040503050406030204" charset="0"/>
                              <a:cs typeface="Cambria Math" panose="02040503050406030204" charset="0"/>
                            </a:rPr>
                          </m:ctrlPr>
                        </m:radPr>
                        <m:deg/>
                        <m:e>
                          <m:f>
                            <m:fPr>
                              <m:ctrlPr>
                                <a:rPr lang="en-US" altLang="zh-CN" sz="2400" i="1">
                                  <a:latin typeface="Cambria Math" panose="02040503050406030204" charset="0"/>
                                  <a:cs typeface="Cambria Math" panose="02040503050406030204" charset="0"/>
                                </a:rPr>
                              </m:ctrlPr>
                            </m:fPr>
                            <m:num>
                              <m:r>
                                <a:rPr lang="en-US" altLang="zh-CN" sz="2400" i="1">
                                  <a:latin typeface="Cambria Math" panose="02040503050406030204" charset="0"/>
                                  <a:cs typeface="Cambria Math" panose="02040503050406030204" charset="0"/>
                                </a:rPr>
                                <m:t>𝐿</m:t>
                              </m:r>
                            </m:num>
                            <m:den>
                              <m:r>
                                <a:rPr lang="en-US" altLang="zh-CN" sz="2400" i="1">
                                  <a:latin typeface="Cambria Math" panose="02040503050406030204" charset="0"/>
                                  <a:cs typeface="Cambria Math" panose="02040503050406030204" charset="0"/>
                                </a:rPr>
                                <m:t>𝐶</m:t>
                              </m:r>
                            </m:den>
                          </m:f>
                        </m:e>
                      </m:rad>
                    </m:oMath>
                  </m:oMathPara>
                </a14:m>
                <a:endParaRPr lang="zh-CN" altLang="en-US" sz="2400"/>
              </a:p>
            </p:txBody>
          </p:sp>
        </mc:Choice>
        <mc:Fallback>
          <p:sp>
            <p:nvSpPr>
              <p:cNvPr id="3" name="文本框 2"/>
              <p:cNvSpPr txBox="1">
                <a:spLocks noRot="1" noChangeAspect="1" noMove="1" noResize="1" noEditPoints="1" noAdjustHandles="1" noChangeArrowheads="1" noChangeShapeType="1" noTextEdit="1"/>
              </p:cNvSpPr>
              <p:nvPr/>
            </p:nvSpPr>
            <p:spPr>
              <a:xfrm>
                <a:off x="2355151" y="4383024"/>
                <a:ext cx="3011805" cy="1176655"/>
              </a:xfrm>
              <a:prstGeom prst="rect">
                <a:avLst/>
              </a:prstGeom>
              <a:blipFill rotWithShape="1">
                <a:blip r:embed="rId2"/>
                <a:stretch>
                  <a:fillRect l="-19" t="-22" r="19" b="22"/>
                </a:stretch>
              </a:blipFill>
              <a:extLst>
                <a:ext uri="{909E8E84-426E-40DD-AFC4-6F175D3DCCD1}">
                  <a14:hiddenFill xmlns:a14="http://schemas.microsoft.com/office/drawing/2010/main">
                    <a:solidFill>
                      <a:srgbClr val="FFC000"/>
                    </a:solidFill>
                  </a14:hiddenFill>
                </a:ext>
              </a:extLst>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文本框 5"/>
              <p:cNvSpPr txBox="1"/>
              <p:nvPr/>
            </p:nvSpPr>
            <p:spPr>
              <a:xfrm>
                <a:off x="2108835" y="2666365"/>
                <a:ext cx="2047875" cy="847090"/>
              </a:xfrm>
              <a:prstGeom prst="rect">
                <a:avLst/>
              </a:prstGeom>
              <a:noFill/>
              <a:extLst>
                <a:ext uri="{909E8E84-426E-40DD-AFC4-6F175D3DCCD1}">
                  <a14:hiddenFill xmlns:a14="http://schemas.microsoft.com/office/drawing/2010/main">
                    <a:solidFill>
                      <a:srgbClr val="FFC000"/>
                    </a:solidFill>
                  </a14:hiddenFill>
                </a:ext>
              </a:extLst>
            </p:spPr>
            <p:txBody>
              <a:bodyPr wrap="square" rtlCol="0" anchor="t">
                <a:spAutoFit/>
              </a:bodyPr>
              <a:p>
                <a14:m>
                  <m:oMathPara xmlns:m="http://schemas.openxmlformats.org/officeDocument/2006/math">
                    <m:oMathParaPr>
                      <m:jc m:val="centerGroup"/>
                    </m:oMathParaPr>
                    <m:oMath xmlns:m="http://schemas.openxmlformats.org/officeDocument/2006/math">
                      <m:sSub>
                        <m:sSubPr>
                          <m:ctrlPr>
                            <a:rPr lang="en-US" altLang="zh-CN" sz="2400" i="1">
                              <a:latin typeface="Cambria Math" panose="02040503050406030204" charset="0"/>
                              <a:ea typeface="+mn-ea"/>
                              <a:cs typeface="Cambria Math" panose="02040503050406030204" charset="0"/>
                            </a:rPr>
                          </m:ctrlPr>
                        </m:sSubPr>
                        <m:e>
                          <m:r>
                            <a:rPr lang="en-US" altLang="zh-CN" sz="2400" i="1">
                              <a:latin typeface="Cambria Math" panose="02040503050406030204" charset="0"/>
                              <a:ea typeface="+mn-ea"/>
                              <a:cs typeface="Cambria Math" panose="02040503050406030204" charset="0"/>
                            </a:rPr>
                            <m:t>𝑓</m:t>
                          </m:r>
                        </m:e>
                        <m:sub>
                          <m:r>
                            <a:rPr lang="en-US" altLang="zh-CN" sz="2400" i="1">
                              <a:latin typeface="Cambria Math" panose="02040503050406030204" charset="0"/>
                              <a:ea typeface="+mn-ea"/>
                              <a:cs typeface="Cambria Math" panose="02040503050406030204" charset="0"/>
                            </a:rPr>
                            <m:t>0</m:t>
                          </m:r>
                        </m:sub>
                      </m:sSub>
                      <m:r>
                        <a:rPr lang="en-US" altLang="zh-CN" sz="2400" i="1">
                          <a:latin typeface="Cambria Math" panose="02040503050406030204" charset="0"/>
                          <a:ea typeface="+mn-ea"/>
                          <a:cs typeface="Cambria Math" panose="02040503050406030204" charset="0"/>
                        </a:rPr>
                        <m:t>=</m:t>
                      </m:r>
                      <m:f>
                        <m:fPr>
                          <m:ctrlPr>
                            <a:rPr lang="en-US" altLang="zh-CN" sz="2400" i="1">
                              <a:latin typeface="Cambria Math" panose="02040503050406030204" charset="0"/>
                              <a:ea typeface="+mn-ea"/>
                              <a:cs typeface="Cambria Math" panose="02040503050406030204" charset="0"/>
                            </a:rPr>
                          </m:ctrlPr>
                        </m:fPr>
                        <m:num>
                          <m:r>
                            <a:rPr lang="en-US" altLang="zh-CN" sz="2400" i="1">
                              <a:latin typeface="Cambria Math" panose="02040503050406030204" charset="0"/>
                              <a:ea typeface="+mn-ea"/>
                              <a:cs typeface="Cambria Math" panose="02040503050406030204" charset="0"/>
                            </a:rPr>
                            <m:t>1</m:t>
                          </m:r>
                        </m:num>
                        <m:den>
                          <m:r>
                            <a:rPr lang="en-US" altLang="zh-CN" sz="2400" i="1">
                              <a:latin typeface="Cambria Math" panose="02040503050406030204" charset="0"/>
                              <a:ea typeface="+mn-ea"/>
                              <a:cs typeface="Cambria Math" panose="02040503050406030204" charset="0"/>
                            </a:rPr>
                            <m:t>2</m:t>
                          </m:r>
                          <m:r>
                            <a:rPr lang="en-US" altLang="zh-CN" sz="2400" i="1">
                              <a:latin typeface="Cambria Math" panose="02040503050406030204" charset="0"/>
                              <a:ea typeface="+mn-ea"/>
                              <a:cs typeface="Cambria Math" panose="02040503050406030204" charset="0"/>
                            </a:rPr>
                            <m:t>𝜋</m:t>
                          </m:r>
                          <m:rad>
                            <m:radPr>
                              <m:degHide m:val="on"/>
                              <m:ctrlPr>
                                <a:rPr lang="en-US" altLang="zh-CN" sz="2400" i="1">
                                  <a:latin typeface="Cambria Math" panose="02040503050406030204" charset="0"/>
                                  <a:ea typeface="+mn-ea"/>
                                  <a:cs typeface="Cambria Math" panose="02040503050406030204" charset="0"/>
                                </a:rPr>
                              </m:ctrlPr>
                            </m:radPr>
                            <m:deg/>
                            <m:e>
                              <m:r>
                                <a:rPr lang="en-US" altLang="zh-CN" sz="2400" i="1">
                                  <a:latin typeface="Cambria Math" panose="02040503050406030204" charset="0"/>
                                  <a:ea typeface="+mn-ea"/>
                                  <a:cs typeface="Cambria Math" panose="02040503050406030204" charset="0"/>
                                </a:rPr>
                                <m:t>𝐿𝐶</m:t>
                              </m:r>
                            </m:e>
                          </m:rad>
                        </m:den>
                      </m:f>
                    </m:oMath>
                  </m:oMathPara>
                </a14:m>
                <a:endParaRPr lang="en-US" altLang="zh-CN" sz="2400" i="1">
                  <a:latin typeface="Cambria Math" panose="02040503050406030204" charset="0"/>
                  <a:ea typeface="+mn-ea"/>
                  <a:cs typeface="Cambria Math" panose="02040503050406030204" charset="0"/>
                </a:endParaRPr>
              </a:p>
            </p:txBody>
          </p:sp>
        </mc:Choice>
        <mc:Fallback>
          <p:sp>
            <p:nvSpPr>
              <p:cNvPr id="6" name="文本框 5"/>
              <p:cNvSpPr txBox="1">
                <a:spLocks noRot="1" noChangeAspect="1" noMove="1" noResize="1" noEditPoints="1" noAdjustHandles="1" noChangeArrowheads="1" noChangeShapeType="1" noTextEdit="1"/>
              </p:cNvSpPr>
              <p:nvPr/>
            </p:nvSpPr>
            <p:spPr>
              <a:xfrm>
                <a:off x="2108835" y="2666365"/>
                <a:ext cx="2047875" cy="847090"/>
              </a:xfrm>
              <a:prstGeom prst="rect">
                <a:avLst/>
              </a:prstGeom>
              <a:blipFill rotWithShape="1">
                <a:blip r:embed="rId3"/>
                <a:stretch>
                  <a:fillRect/>
                </a:stretch>
              </a:blipFill>
              <a:extLst>
                <a:ext uri="{909E8E84-426E-40DD-AFC4-6F175D3DCCD1}">
                  <a14:hiddenFill xmlns:a14="http://schemas.microsoft.com/office/drawing/2010/main">
                    <a:solidFill>
                      <a:srgbClr val="FFC000"/>
                    </a:solidFill>
                  </a14:hiddenFill>
                </a:ext>
              </a:extLst>
            </p:spPr>
            <p:txBody>
              <a:bodyPr/>
              <a:lstStyle/>
              <a:p>
                <a:r>
                  <a:rPr lang="zh-CN" altLang="en-US">
                    <a:noFill/>
                  </a:rPr>
                  <a:t> </a:t>
                </a:r>
              </a:p>
            </p:txBody>
          </p:sp>
        </mc:Fallback>
      </mc:AlternateContent>
      <p:sp>
        <p:nvSpPr>
          <p:cNvPr id="4" name="文本框 3"/>
          <p:cNvSpPr txBox="1"/>
          <p:nvPr/>
        </p:nvSpPr>
        <p:spPr>
          <a:xfrm>
            <a:off x="425450" y="2557145"/>
            <a:ext cx="4572000" cy="829945"/>
          </a:xfrm>
          <a:prstGeom prst="rect">
            <a:avLst/>
          </a:prstGeom>
          <a:noFill/>
        </p:spPr>
        <p:txBody>
          <a:bodyPr wrap="square" rtlCol="0" anchor="t">
            <a:spAutoFit/>
          </a:bodyPr>
          <a:p>
            <a:r>
              <a:rPr lang="zh-CN" altLang="en-US" sz="2400">
                <a:latin typeface="+mn-ea"/>
                <a:ea typeface="+mn-ea"/>
                <a:cs typeface="+mn-ea"/>
              </a:rPr>
              <a:t>【解】（</a:t>
            </a:r>
            <a:r>
              <a:rPr lang="en-US" altLang="zh-CN" sz="2400">
                <a:latin typeface="+mn-ea"/>
                <a:ea typeface="+mn-ea"/>
                <a:cs typeface="+mn-ea"/>
              </a:rPr>
              <a:t>1</a:t>
            </a:r>
            <a:r>
              <a:rPr lang="zh-CN" altLang="en-US" sz="2400">
                <a:latin typeface="+mn-ea"/>
                <a:ea typeface="+mn-ea"/>
                <a:cs typeface="+mn-ea"/>
              </a:rPr>
              <a:t>）</a:t>
            </a:r>
            <a:endParaRPr lang="zh-CN" altLang="en-US" sz="2400">
              <a:latin typeface="+mn-ea"/>
              <a:ea typeface="+mn-ea"/>
              <a:cs typeface="+mn-ea"/>
            </a:endParaRPr>
          </a:p>
          <a:p>
            <a:r>
              <a:rPr lang="zh-CN" altLang="en-US" sz="2400">
                <a:latin typeface="+mn-ea"/>
                <a:ea typeface="+mn-ea"/>
                <a:cs typeface="+mn-ea"/>
              </a:rPr>
              <a:t>谐振频率</a:t>
            </a:r>
            <a:endParaRPr lang="zh-CN" altLang="en-US" sz="2400">
              <a:latin typeface="+mn-ea"/>
              <a:ea typeface="+mn-ea"/>
              <a:cs typeface="+mn-ea"/>
            </a:endParaRPr>
          </a:p>
        </p:txBody>
      </p:sp>
      <p:sp>
        <p:nvSpPr>
          <p:cNvPr id="5" name="文本框 4"/>
          <p:cNvSpPr txBox="1"/>
          <p:nvPr/>
        </p:nvSpPr>
        <p:spPr>
          <a:xfrm>
            <a:off x="425450" y="3750945"/>
            <a:ext cx="1694815" cy="460375"/>
          </a:xfrm>
          <a:prstGeom prst="rect">
            <a:avLst/>
          </a:prstGeom>
          <a:noFill/>
        </p:spPr>
        <p:txBody>
          <a:bodyPr wrap="square" rtlCol="0" anchor="t">
            <a:spAutoFit/>
          </a:bodyPr>
          <a:p>
            <a:r>
              <a:rPr lang="zh-CN" altLang="en-US" sz="2400">
                <a:latin typeface="黑体" panose="02010609060101010101" pitchFamily="49" charset="-122"/>
                <a:ea typeface="黑体" panose="02010609060101010101" pitchFamily="49" charset="-122"/>
              </a:rPr>
              <a:t>端口电流</a:t>
            </a:r>
            <a:endParaRPr lang="zh-CN" altLang="en-US" sz="2400">
              <a:latin typeface="黑体" panose="02010609060101010101" pitchFamily="49" charset="-122"/>
              <a:ea typeface="黑体" panose="02010609060101010101" pitchFamily="49" charset="-122"/>
            </a:endParaRPr>
          </a:p>
        </p:txBody>
      </p:sp>
      <p:sp>
        <p:nvSpPr>
          <p:cNvPr id="7" name="文本框 6"/>
          <p:cNvSpPr txBox="1"/>
          <p:nvPr/>
        </p:nvSpPr>
        <p:spPr>
          <a:xfrm>
            <a:off x="425450" y="4740910"/>
            <a:ext cx="1694815" cy="460375"/>
          </a:xfrm>
          <a:prstGeom prst="rect">
            <a:avLst/>
          </a:prstGeom>
          <a:noFill/>
        </p:spPr>
        <p:txBody>
          <a:bodyPr wrap="square" rtlCol="0" anchor="t">
            <a:spAutoFit/>
          </a:bodyPr>
          <a:p>
            <a:r>
              <a:rPr lang="zh-CN" altLang="en-US" sz="2400">
                <a:latin typeface="黑体" panose="02010609060101010101" pitchFamily="49" charset="-122"/>
                <a:ea typeface="黑体" panose="02010609060101010101" pitchFamily="49" charset="-122"/>
              </a:rPr>
              <a:t>特性阻抗</a:t>
            </a:r>
            <a:endParaRPr lang="zh-CN" altLang="en-US" sz="2400">
              <a:latin typeface="黑体" panose="02010609060101010101" pitchFamily="49" charset="-122"/>
              <a:ea typeface="黑体" panose="02010609060101010101" pitchFamily="49" charset="-122"/>
            </a:endParaRPr>
          </a:p>
        </p:txBody>
      </p:sp>
      <mc:AlternateContent xmlns:mc="http://schemas.openxmlformats.org/markup-compatibility/2006">
        <mc:Choice xmlns:a14="http://schemas.microsoft.com/office/drawing/2010/main" Requires="a14">
          <p:sp>
            <p:nvSpPr>
              <p:cNvPr id="10" name="文本框 9"/>
              <p:cNvSpPr txBox="1"/>
              <p:nvPr/>
            </p:nvSpPr>
            <p:spPr>
              <a:xfrm>
                <a:off x="2108835" y="3703320"/>
                <a:ext cx="2047875" cy="774700"/>
              </a:xfrm>
              <a:prstGeom prst="rect">
                <a:avLst/>
              </a:prstGeom>
              <a:noFill/>
              <a:extLst>
                <a:ext uri="{909E8E84-426E-40DD-AFC4-6F175D3DCCD1}">
                  <a14:hiddenFill xmlns:a14="http://schemas.microsoft.com/office/drawing/2010/main">
                    <a:solidFill>
                      <a:srgbClr val="FFC000"/>
                    </a:solidFill>
                  </a14:hiddenFill>
                </a:ext>
              </a:extLst>
            </p:spPr>
            <p:txBody>
              <a:bodyPr wrap="square" rtlCol="0" anchor="t">
                <a:spAutoFit/>
              </a:bodyPr>
              <a:p>
                <a14:m>
                  <m:oMathPara xmlns:m="http://schemas.openxmlformats.org/officeDocument/2006/math">
                    <m:oMathParaPr>
                      <m:jc m:val="centerGroup"/>
                    </m:oMathParaPr>
                    <m:oMath xmlns:m="http://schemas.openxmlformats.org/officeDocument/2006/math">
                      <m:sSub>
                        <m:sSubPr>
                          <m:ctrlPr>
                            <a:rPr lang="en-US" altLang="zh-CN" sz="2400" i="1">
                              <a:latin typeface="Cambria Math" panose="02040503050406030204" charset="0"/>
                              <a:ea typeface="+mn-ea"/>
                              <a:cs typeface="Cambria Math" panose="02040503050406030204" charset="0"/>
                            </a:rPr>
                          </m:ctrlPr>
                        </m:sSubPr>
                        <m:e>
                          <m:r>
                            <a:rPr lang="en-US" altLang="zh-CN" sz="2400" i="1">
                              <a:latin typeface="Cambria Math" panose="02040503050406030204" charset="0"/>
                              <a:ea typeface="+mn-ea"/>
                              <a:cs typeface="Cambria Math" panose="02040503050406030204" charset="0"/>
                            </a:rPr>
                            <m:t>𝐼</m:t>
                          </m:r>
                        </m:e>
                        <m:sub>
                          <m:r>
                            <a:rPr lang="en-US" altLang="zh-CN" sz="2400" i="1">
                              <a:latin typeface="Cambria Math" panose="02040503050406030204" charset="0"/>
                              <a:ea typeface="+mn-ea"/>
                              <a:cs typeface="Cambria Math" panose="02040503050406030204" charset="0"/>
                            </a:rPr>
                            <m:t>0</m:t>
                          </m:r>
                        </m:sub>
                      </m:sSub>
                      <m:r>
                        <a:rPr lang="en-US" altLang="zh-CN" sz="2400" i="1">
                          <a:latin typeface="Cambria Math" panose="02040503050406030204" charset="0"/>
                          <a:ea typeface="+mn-ea"/>
                          <a:cs typeface="Cambria Math" panose="02040503050406030204" charset="0"/>
                        </a:rPr>
                        <m:t>=</m:t>
                      </m:r>
                      <m:f>
                        <m:fPr>
                          <m:ctrlPr>
                            <a:rPr lang="en-US" altLang="zh-CN" sz="2400" i="1">
                              <a:latin typeface="Cambria Math" panose="02040503050406030204" charset="0"/>
                              <a:ea typeface="+mn-ea"/>
                              <a:cs typeface="Cambria Math" panose="02040503050406030204" charset="0"/>
                            </a:rPr>
                          </m:ctrlPr>
                        </m:fPr>
                        <m:num>
                          <m:r>
                            <a:rPr lang="en-US" altLang="zh-CN" sz="2400" i="1">
                              <a:latin typeface="Cambria Math" panose="02040503050406030204" charset="0"/>
                              <a:ea typeface="+mn-ea"/>
                              <a:cs typeface="Cambria Math" panose="02040503050406030204" charset="0"/>
                            </a:rPr>
                            <m:t>𝑈</m:t>
                          </m:r>
                        </m:num>
                        <m:den>
                          <m:r>
                            <a:rPr lang="en-US" altLang="zh-CN" sz="2400" i="1">
                              <a:latin typeface="Cambria Math" panose="02040503050406030204" charset="0"/>
                              <a:ea typeface="+mn-ea"/>
                              <a:cs typeface="Cambria Math" panose="02040503050406030204" charset="0"/>
                            </a:rPr>
                            <m:t>𝑅</m:t>
                          </m:r>
                        </m:den>
                      </m:f>
                    </m:oMath>
                  </m:oMathPara>
                </a14:m>
                <a:endParaRPr lang="en-US" altLang="zh-CN" sz="2400" i="1">
                  <a:latin typeface="Cambria Math" panose="02040503050406030204" charset="0"/>
                  <a:ea typeface="+mn-ea"/>
                  <a:cs typeface="Cambria Math" panose="02040503050406030204" charset="0"/>
                </a:endParaRPr>
              </a:p>
            </p:txBody>
          </p:sp>
        </mc:Choice>
        <mc:Fallback>
          <p:sp>
            <p:nvSpPr>
              <p:cNvPr id="10" name="文本框 9"/>
              <p:cNvSpPr txBox="1">
                <a:spLocks noRot="1" noChangeAspect="1" noMove="1" noResize="1" noEditPoints="1" noAdjustHandles="1" noChangeArrowheads="1" noChangeShapeType="1" noTextEdit="1"/>
              </p:cNvSpPr>
              <p:nvPr/>
            </p:nvSpPr>
            <p:spPr>
              <a:xfrm>
                <a:off x="2108835" y="3703320"/>
                <a:ext cx="2047875" cy="774700"/>
              </a:xfrm>
              <a:prstGeom prst="rect">
                <a:avLst/>
              </a:prstGeom>
              <a:blipFill rotWithShape="1">
                <a:blip r:embed="rId4"/>
                <a:stretch>
                  <a:fillRect/>
                </a:stretch>
              </a:blipFill>
              <a:extLst>
                <a:ext uri="{909E8E84-426E-40DD-AFC4-6F175D3DCCD1}">
                  <a14:hiddenFill xmlns:a14="http://schemas.microsoft.com/office/drawing/2010/main">
                    <a:solidFill>
                      <a:srgbClr val="FFC000"/>
                    </a:solidFill>
                  </a14:hiddenFill>
                </a:ext>
              </a:extLst>
            </p:spPr>
            <p:txBody>
              <a:bodyPr/>
              <a:lstStyle/>
              <a:p>
                <a:r>
                  <a:rPr lang="zh-CN" altLang="en-US">
                    <a:noFill/>
                  </a:rPr>
                  <a:t> </a:t>
                </a:r>
              </a:p>
            </p:txBody>
          </p:sp>
        </mc:Fallback>
      </mc:AlternateContent>
      <p:sp>
        <p:nvSpPr>
          <p:cNvPr id="11" name="文本框 10"/>
          <p:cNvSpPr txBox="1"/>
          <p:nvPr/>
        </p:nvSpPr>
        <p:spPr>
          <a:xfrm>
            <a:off x="425450" y="5639435"/>
            <a:ext cx="1694815" cy="460375"/>
          </a:xfrm>
          <a:prstGeom prst="rect">
            <a:avLst/>
          </a:prstGeom>
          <a:noFill/>
        </p:spPr>
        <p:txBody>
          <a:bodyPr wrap="square" rtlCol="0" anchor="t">
            <a:spAutoFit/>
          </a:bodyPr>
          <a:p>
            <a:r>
              <a:rPr lang="zh-CN" altLang="en-US" sz="2400">
                <a:latin typeface="黑体" panose="02010609060101010101" pitchFamily="49" charset="-122"/>
                <a:ea typeface="黑体" panose="02010609060101010101" pitchFamily="49" charset="-122"/>
              </a:rPr>
              <a:t>品质</a:t>
            </a:r>
            <a:r>
              <a:rPr lang="zh-CN" altLang="en-US" sz="2400">
                <a:latin typeface="黑体" panose="02010609060101010101" pitchFamily="49" charset="-122"/>
                <a:ea typeface="黑体" panose="02010609060101010101" pitchFamily="49" charset="-122"/>
              </a:rPr>
              <a:t>因数</a:t>
            </a:r>
            <a:endParaRPr lang="zh-CN" altLang="en-US" sz="2400">
              <a:latin typeface="黑体" panose="02010609060101010101" pitchFamily="49" charset="-122"/>
              <a:ea typeface="黑体" panose="02010609060101010101" pitchFamily="49" charset="-122"/>
            </a:endParaRPr>
          </a:p>
        </p:txBody>
      </p:sp>
      <mc:AlternateContent xmlns:mc="http://schemas.openxmlformats.org/markup-compatibility/2006">
        <mc:Choice xmlns:a14="http://schemas.microsoft.com/office/drawing/2010/main" Requires="a14">
          <p:sp>
            <p:nvSpPr>
              <p:cNvPr id="12" name="文本框 11"/>
              <p:cNvSpPr txBox="1"/>
              <p:nvPr/>
            </p:nvSpPr>
            <p:spPr>
              <a:xfrm>
                <a:off x="2120265" y="5559425"/>
                <a:ext cx="1784350" cy="715645"/>
              </a:xfrm>
              <a:prstGeom prst="rect">
                <a:avLst/>
              </a:prstGeom>
              <a:noFill/>
              <a:extLst>
                <a:ext uri="{909E8E84-426E-40DD-AFC4-6F175D3DCCD1}">
                  <a14:hiddenFill xmlns:a14="http://schemas.microsoft.com/office/drawing/2010/main">
                    <a:solidFill>
                      <a:srgbClr val="FFC000"/>
                    </a:solidFill>
                  </a14:hiddenFill>
                </a:ext>
              </a:extLst>
            </p:spPr>
            <p:txBody>
              <a:bodyPr wrap="square" rtlCol="0" anchor="t">
                <a:spAutoFit/>
              </a:bodyPr>
              <a:p>
                <a14:m>
                  <m:oMathPara xmlns:m="http://schemas.openxmlformats.org/officeDocument/2006/math">
                    <m:oMathParaPr>
                      <m:jc m:val="centerGroup"/>
                    </m:oMathParaPr>
                    <m:oMath xmlns:m="http://schemas.openxmlformats.org/officeDocument/2006/math">
                      <m:r>
                        <a:rPr lang="en-US" altLang="zh-CN" sz="2400" i="1">
                          <a:latin typeface="Cambria Math" panose="02040503050406030204" charset="0"/>
                          <a:ea typeface="+mn-ea"/>
                          <a:cs typeface="Cambria Math" panose="02040503050406030204" charset="0"/>
                        </a:rPr>
                        <m:t>𝑄</m:t>
                      </m:r>
                      <m:r>
                        <a:rPr lang="en-US" altLang="zh-CN" sz="2400" i="1">
                          <a:latin typeface="Cambria Math" panose="02040503050406030204" charset="0"/>
                          <a:ea typeface="+mn-ea"/>
                          <a:cs typeface="Cambria Math" panose="02040503050406030204" charset="0"/>
                        </a:rPr>
                        <m:t>=</m:t>
                      </m:r>
                      <m:f>
                        <m:fPr>
                          <m:ctrlPr>
                            <a:rPr lang="en-US" altLang="zh-CN" sz="2400" i="1">
                              <a:latin typeface="Cambria Math" panose="02040503050406030204" charset="0"/>
                              <a:ea typeface="+mn-ea"/>
                              <a:cs typeface="Cambria Math" panose="02040503050406030204" charset="0"/>
                            </a:rPr>
                          </m:ctrlPr>
                        </m:fPr>
                        <m:num>
                          <m:r>
                            <a:rPr lang="en-US" altLang="zh-CN" sz="2400" i="1">
                              <a:latin typeface="Cambria Math" panose="02040503050406030204" charset="0"/>
                              <a:ea typeface="+mn-ea"/>
                              <a:cs typeface="Cambria Math" panose="02040503050406030204" charset="0"/>
                            </a:rPr>
                            <m:t>𝜌</m:t>
                          </m:r>
                        </m:num>
                        <m:den>
                          <m:r>
                            <a:rPr lang="en-US" altLang="zh-CN" sz="2400" i="1">
                              <a:latin typeface="Cambria Math" panose="02040503050406030204" charset="0"/>
                              <a:ea typeface="+mn-ea"/>
                              <a:cs typeface="Cambria Math" panose="02040503050406030204" charset="0"/>
                            </a:rPr>
                            <m:t>𝑅</m:t>
                          </m:r>
                        </m:den>
                      </m:f>
                    </m:oMath>
                  </m:oMathPara>
                </a14:m>
                <a:endParaRPr lang="en-US" altLang="zh-CN" sz="2400" i="1">
                  <a:latin typeface="Cambria Math" panose="02040503050406030204" charset="0"/>
                  <a:ea typeface="+mn-ea"/>
                  <a:cs typeface="Cambria Math" panose="02040503050406030204" charset="0"/>
                </a:endParaRPr>
              </a:p>
            </p:txBody>
          </p:sp>
        </mc:Choice>
        <mc:Fallback>
          <p:sp>
            <p:nvSpPr>
              <p:cNvPr id="12" name="文本框 11"/>
              <p:cNvSpPr txBox="1">
                <a:spLocks noRot="1" noChangeAspect="1" noMove="1" noResize="1" noEditPoints="1" noAdjustHandles="1" noChangeArrowheads="1" noChangeShapeType="1" noTextEdit="1"/>
              </p:cNvSpPr>
              <p:nvPr/>
            </p:nvSpPr>
            <p:spPr>
              <a:xfrm>
                <a:off x="2120265" y="5559425"/>
                <a:ext cx="1784350" cy="715645"/>
              </a:xfrm>
              <a:prstGeom prst="rect">
                <a:avLst/>
              </a:prstGeom>
              <a:blipFill rotWithShape="1">
                <a:blip r:embed="rId5"/>
                <a:stretch>
                  <a:fillRect/>
                </a:stretch>
              </a:blipFill>
              <a:extLst>
                <a:ext uri="{909E8E84-426E-40DD-AFC4-6F175D3DCCD1}">
                  <a14:hiddenFill xmlns:a14="http://schemas.microsoft.com/office/drawing/2010/main">
                    <a:solidFill>
                      <a:srgbClr val="FFC000"/>
                    </a:solidFill>
                  </a14:hiddenFill>
                </a:ext>
              </a:extLst>
            </p:spPr>
            <p:txBody>
              <a:bodyPr/>
              <a:lstStyle/>
              <a:p>
                <a:r>
                  <a:rPr lang="zh-CN" altLang="en-US">
                    <a:noFill/>
                  </a:rPr>
                  <a:t> </a:t>
                </a:r>
              </a:p>
            </p:txBody>
          </p:sp>
        </mc:Fallback>
      </mc:AlternateContent>
    </p:spTree>
    <p:custDataLst>
      <p:tags r:id="rId6"/>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9" name="组合 8"/>
          <p:cNvGrpSpPr/>
          <p:nvPr/>
        </p:nvGrpSpPr>
        <p:grpSpPr>
          <a:xfrm>
            <a:off x="6985" y="414655"/>
            <a:ext cx="9143365" cy="430530"/>
            <a:chOff x="11" y="653"/>
            <a:chExt cx="14399" cy="678"/>
          </a:xfrm>
        </p:grpSpPr>
        <p:grpSp>
          <p:nvGrpSpPr>
            <p:cNvPr id="22" name="组合 21"/>
            <p:cNvGrpSpPr/>
            <p:nvPr/>
          </p:nvGrpSpPr>
          <p:grpSpPr>
            <a:xfrm rot="0">
              <a:off x="6546" y="653"/>
              <a:ext cx="7864" cy="640"/>
              <a:chOff x="6546" y="653"/>
              <a:chExt cx="7864" cy="640"/>
            </a:xfrm>
          </p:grpSpPr>
          <p:grpSp>
            <p:nvGrpSpPr>
              <p:cNvPr id="23" name="组合 22"/>
              <p:cNvGrpSpPr/>
              <p:nvPr/>
            </p:nvGrpSpPr>
            <p:grpSpPr>
              <a:xfrm rot="0">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a:extLst>
                  <a:ext uri="{909E8E84-426E-40DD-AFC4-6F175D3DCCD1}">
                    <a14:hiddenFill xmlns:a14="http://schemas.microsoft.com/office/drawing/2010/main">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 name="文本框 1"/>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sp>
          <p:nvSpPr>
            <p:cNvPr id="8" name="文本框 7"/>
            <p:cNvSpPr txBox="1"/>
            <p:nvPr/>
          </p:nvSpPr>
          <p:spPr>
            <a:xfrm>
              <a:off x="11" y="654"/>
              <a:ext cx="12276" cy="677"/>
            </a:xfrm>
            <a:prstGeom prst="rect">
              <a:avLst/>
            </a:prstGeom>
            <a:noFill/>
          </p:spPr>
          <p:txBody>
            <a:bodyPr wrap="square" rtlCol="0" anchor="t">
              <a:spAutoFit/>
            </a:bodyPr>
            <a:p>
              <a:pPr>
                <a:spcBef>
                  <a:spcPct val="50000"/>
                </a:spcBef>
              </a:pP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单元12</a:t>
              </a:r>
              <a:r>
                <a:rPr kumimoji="1" lang="en-US" altLang="zh-CN"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交流电路的频率特性</a:t>
              </a:r>
              <a:endPar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sp>
        <p:nvSpPr>
          <p:cNvPr id="3" name="文本框 2"/>
          <p:cNvSpPr txBox="1"/>
          <p:nvPr/>
        </p:nvSpPr>
        <p:spPr>
          <a:xfrm>
            <a:off x="279400" y="1124585"/>
            <a:ext cx="4572000" cy="460375"/>
          </a:xfrm>
          <a:prstGeom prst="rect">
            <a:avLst/>
          </a:prstGeom>
          <a:noFill/>
        </p:spPr>
        <p:txBody>
          <a:bodyPr wrap="square" rtlCol="0" anchor="t">
            <a:spAutoFit/>
          </a:bodyPr>
          <a:p>
            <a:r>
              <a:rPr lang="zh-CN" altLang="en-US" sz="2400">
                <a:latin typeface="黑体" panose="02010609060101010101" pitchFamily="49" charset="-122"/>
                <a:ea typeface="黑体" panose="02010609060101010101" pitchFamily="49" charset="-122"/>
                <a:cs typeface="黑体" panose="02010609060101010101" pitchFamily="49" charset="-122"/>
              </a:rPr>
              <a:t>（</a:t>
            </a:r>
            <a:r>
              <a:rPr lang="en-US" altLang="zh-CN" sz="2400">
                <a:latin typeface="黑体" panose="02010609060101010101" pitchFamily="49" charset="-122"/>
                <a:ea typeface="黑体" panose="02010609060101010101" pitchFamily="49" charset="-122"/>
                <a:cs typeface="黑体" panose="02010609060101010101" pitchFamily="49" charset="-122"/>
              </a:rPr>
              <a:t>2</a:t>
            </a:r>
            <a:r>
              <a:rPr lang="zh-CN" altLang="en-US" sz="2400">
                <a:latin typeface="黑体" panose="02010609060101010101" pitchFamily="49" charset="-122"/>
                <a:ea typeface="黑体" panose="02010609060101010101" pitchFamily="49" charset="-122"/>
                <a:cs typeface="黑体" panose="02010609060101010101" pitchFamily="49" charset="-122"/>
              </a:rPr>
              <a:t>）当端口电压频率增大</a:t>
            </a:r>
            <a:r>
              <a:rPr lang="en-US" altLang="zh-CN" sz="2400">
                <a:latin typeface="黑体" panose="02010609060101010101" pitchFamily="49" charset="-122"/>
                <a:ea typeface="黑体" panose="02010609060101010101" pitchFamily="49" charset="-122"/>
                <a:cs typeface="黑体" panose="02010609060101010101" pitchFamily="49" charset="-122"/>
              </a:rPr>
              <a:t>10%</a:t>
            </a:r>
            <a:r>
              <a:rPr lang="zh-CN" altLang="en-US" sz="2400">
                <a:latin typeface="黑体" panose="02010609060101010101" pitchFamily="49" charset="-122"/>
                <a:ea typeface="黑体" panose="02010609060101010101" pitchFamily="49" charset="-122"/>
                <a:cs typeface="黑体" panose="02010609060101010101" pitchFamily="49" charset="-122"/>
              </a:rPr>
              <a:t>时，</a:t>
            </a:r>
            <a:endParaRPr lang="zh-CN" altLang="en-US" sz="2400">
              <a:latin typeface="黑体" panose="02010609060101010101" pitchFamily="49" charset="-122"/>
              <a:ea typeface="黑体" panose="02010609060101010101" pitchFamily="49" charset="-122"/>
              <a:cs typeface="黑体" panose="02010609060101010101" pitchFamily="49" charset="-122"/>
            </a:endParaRPr>
          </a:p>
        </p:txBody>
      </p:sp>
      <p:sp>
        <p:nvSpPr>
          <p:cNvPr id="4" name="文本框 3"/>
          <p:cNvSpPr txBox="1"/>
          <p:nvPr/>
        </p:nvSpPr>
        <p:spPr>
          <a:xfrm>
            <a:off x="510540" y="1784985"/>
            <a:ext cx="1710690" cy="3969385"/>
          </a:xfrm>
          <a:prstGeom prst="rect">
            <a:avLst/>
          </a:prstGeom>
          <a:noFill/>
        </p:spPr>
        <p:txBody>
          <a:bodyPr wrap="square" rtlCol="0" anchor="t">
            <a:spAutoFit/>
          </a:bodyPr>
          <a:p>
            <a:pPr>
              <a:lnSpc>
                <a:spcPct val="150000"/>
              </a:lnSpc>
            </a:pPr>
            <a:r>
              <a:rPr lang="zh-CN" altLang="en-US" sz="2400">
                <a:latin typeface="黑体" panose="02010609060101010101" pitchFamily="49" charset="-122"/>
                <a:ea typeface="黑体" panose="02010609060101010101" pitchFamily="49" charset="-122"/>
              </a:rPr>
              <a:t>频率</a:t>
            </a:r>
            <a:endParaRPr lang="zh-CN" altLang="en-US" sz="2400">
              <a:latin typeface="黑体" panose="02010609060101010101" pitchFamily="49" charset="-122"/>
              <a:ea typeface="黑体" panose="02010609060101010101" pitchFamily="49" charset="-122"/>
            </a:endParaRPr>
          </a:p>
          <a:p>
            <a:pPr>
              <a:lnSpc>
                <a:spcPct val="150000"/>
              </a:lnSpc>
            </a:pPr>
            <a:r>
              <a:rPr lang="zh-CN" altLang="en-US" sz="2400">
                <a:latin typeface="黑体" panose="02010609060101010101" pitchFamily="49" charset="-122"/>
                <a:ea typeface="黑体" panose="02010609060101010101" pitchFamily="49" charset="-122"/>
              </a:rPr>
              <a:t>感抗</a:t>
            </a:r>
            <a:endParaRPr lang="zh-CN" altLang="en-US" sz="2400">
              <a:latin typeface="黑体" panose="02010609060101010101" pitchFamily="49" charset="-122"/>
              <a:ea typeface="黑体" panose="02010609060101010101" pitchFamily="49" charset="-122"/>
            </a:endParaRPr>
          </a:p>
          <a:p>
            <a:pPr>
              <a:lnSpc>
                <a:spcPct val="150000"/>
              </a:lnSpc>
            </a:pPr>
            <a:r>
              <a:rPr lang="zh-CN" altLang="en-US" sz="2400">
                <a:latin typeface="黑体" panose="02010609060101010101" pitchFamily="49" charset="-122"/>
                <a:ea typeface="黑体" panose="02010609060101010101" pitchFamily="49" charset="-122"/>
              </a:rPr>
              <a:t>容抗</a:t>
            </a:r>
            <a:endParaRPr lang="zh-CN" altLang="en-US" sz="2400">
              <a:latin typeface="黑体" panose="02010609060101010101" pitchFamily="49" charset="-122"/>
              <a:ea typeface="黑体" panose="02010609060101010101" pitchFamily="49" charset="-122"/>
            </a:endParaRPr>
          </a:p>
          <a:p>
            <a:pPr>
              <a:lnSpc>
                <a:spcPct val="150000"/>
              </a:lnSpc>
            </a:pPr>
            <a:r>
              <a:rPr lang="zh-CN" altLang="en-US" sz="2400">
                <a:latin typeface="黑体" panose="02010609060101010101" pitchFamily="49" charset="-122"/>
                <a:ea typeface="黑体" panose="02010609060101010101" pitchFamily="49" charset="-122"/>
              </a:rPr>
              <a:t>阻抗模</a:t>
            </a:r>
            <a:endParaRPr lang="zh-CN" altLang="en-US" sz="2400">
              <a:latin typeface="黑体" panose="02010609060101010101" pitchFamily="49" charset="-122"/>
              <a:ea typeface="黑体" panose="02010609060101010101" pitchFamily="49" charset="-122"/>
            </a:endParaRPr>
          </a:p>
          <a:p>
            <a:pPr>
              <a:lnSpc>
                <a:spcPct val="150000"/>
              </a:lnSpc>
            </a:pPr>
            <a:r>
              <a:rPr lang="zh-CN" altLang="en-US" sz="2400">
                <a:latin typeface="黑体" panose="02010609060101010101" pitchFamily="49" charset="-122"/>
                <a:ea typeface="黑体" panose="02010609060101010101" pitchFamily="49" charset="-122"/>
              </a:rPr>
              <a:t>端口电流</a:t>
            </a:r>
            <a:endParaRPr lang="zh-CN" altLang="en-US" sz="2400">
              <a:latin typeface="黑体" panose="02010609060101010101" pitchFamily="49" charset="-122"/>
              <a:ea typeface="黑体" panose="02010609060101010101" pitchFamily="49" charset="-122"/>
            </a:endParaRPr>
          </a:p>
          <a:p>
            <a:pPr>
              <a:lnSpc>
                <a:spcPct val="150000"/>
              </a:lnSpc>
            </a:pPr>
            <a:r>
              <a:rPr lang="zh-CN" altLang="en-US" sz="2400">
                <a:latin typeface="黑体" panose="02010609060101010101" pitchFamily="49" charset="-122"/>
                <a:ea typeface="黑体" panose="02010609060101010101" pitchFamily="49" charset="-122"/>
              </a:rPr>
              <a:t>电感电压</a:t>
            </a:r>
            <a:endParaRPr lang="zh-CN" altLang="en-US" sz="2400">
              <a:latin typeface="黑体" panose="02010609060101010101" pitchFamily="49" charset="-122"/>
              <a:ea typeface="黑体" panose="02010609060101010101" pitchFamily="49" charset="-122"/>
            </a:endParaRPr>
          </a:p>
          <a:p>
            <a:pPr>
              <a:lnSpc>
                <a:spcPct val="150000"/>
              </a:lnSpc>
            </a:pPr>
            <a:r>
              <a:rPr lang="zh-CN" altLang="en-US" sz="2400">
                <a:latin typeface="黑体" panose="02010609060101010101" pitchFamily="49" charset="-122"/>
                <a:ea typeface="黑体" panose="02010609060101010101" pitchFamily="49" charset="-122"/>
              </a:rPr>
              <a:t>电容电压</a:t>
            </a:r>
            <a:endParaRPr lang="zh-CN" altLang="en-US" sz="2400">
              <a:latin typeface="黑体" panose="02010609060101010101" pitchFamily="49" charset="-122"/>
              <a:ea typeface="黑体" panose="02010609060101010101" pitchFamily="49" charset="-122"/>
            </a:endParaRPr>
          </a:p>
        </p:txBody>
      </p:sp>
      <mc:AlternateContent xmlns:mc="http://schemas.openxmlformats.org/markup-compatibility/2006">
        <mc:Choice xmlns:a14="http://schemas.microsoft.com/office/drawing/2010/main" Requires="a14">
          <p:sp>
            <p:nvSpPr>
              <p:cNvPr id="5" name="文本框 4"/>
              <p:cNvSpPr txBox="1"/>
              <p:nvPr/>
            </p:nvSpPr>
            <p:spPr>
              <a:xfrm>
                <a:off x="2221166" y="1994154"/>
                <a:ext cx="1881505" cy="368300"/>
              </a:xfrm>
              <a:prstGeom prst="rect">
                <a:avLst/>
              </a:prstGeom>
              <a:noFill/>
            </p:spPr>
            <p:txBody>
              <a:bodyPr wrap="none" rtlCol="0" anchor="t">
                <a:spAutoFit/>
              </a:bodyPr>
              <a:p>
                <a:pPr algn="l"/>
                <a14:m>
                  <m:oMathPara xmlns:m="http://schemas.openxmlformats.org/officeDocument/2006/math">
                    <m:oMathParaPr>
                      <m:jc m:val="centerGroup"/>
                    </m:oMathParaPr>
                    <m:oMath xmlns:m="http://schemas.openxmlformats.org/officeDocument/2006/math">
                      <m:r>
                        <a:rPr lang="en-US" altLang="zh-CN" i="1">
                          <a:latin typeface="Cambria Math" panose="02040503050406030204" charset="0"/>
                          <a:cs typeface="Cambria Math" panose="02040503050406030204" charset="0"/>
                        </a:rPr>
                        <m:t>𝑓</m:t>
                      </m:r>
                      <m:r>
                        <a:rPr lang="en-US" altLang="zh-CN" i="1">
                          <a:latin typeface="Cambria Math" panose="02040503050406030204" charset="0"/>
                          <a:cs typeface="Cambria Math" panose="02040503050406030204" charset="0"/>
                        </a:rPr>
                        <m:t>=</m:t>
                      </m:r>
                      <m:sSub>
                        <m:sSubPr>
                          <m:ctrlPr>
                            <a:rPr lang="en-US" altLang="zh-CN" i="1">
                              <a:latin typeface="Cambria Math" panose="02040503050406030204" charset="0"/>
                              <a:cs typeface="Cambria Math" panose="02040503050406030204" charset="0"/>
                            </a:rPr>
                          </m:ctrlPr>
                        </m:sSubPr>
                        <m:e>
                          <m:r>
                            <a:rPr lang="en-US" altLang="zh-CN" i="1">
                              <a:latin typeface="Cambria Math" panose="02040503050406030204" charset="0"/>
                              <a:cs typeface="Cambria Math" panose="02040503050406030204" charset="0"/>
                            </a:rPr>
                            <m:t>𝑓</m:t>
                          </m:r>
                        </m:e>
                        <m:sub>
                          <m:r>
                            <a:rPr lang="en-US" altLang="zh-CN" i="1">
                              <a:latin typeface="Cambria Math" panose="02040503050406030204" charset="0"/>
                              <a:cs typeface="Cambria Math" panose="02040503050406030204" charset="0"/>
                            </a:rPr>
                            <m:t>0</m:t>
                          </m:r>
                        </m:sub>
                      </m:sSub>
                      <m:d>
                        <m:dPr>
                          <m:ctrlPr>
                            <a:rPr lang="en-US" altLang="zh-CN" i="1">
                              <a:latin typeface="Cambria Math" panose="02040503050406030204" charset="0"/>
                              <a:cs typeface="Cambria Math" panose="02040503050406030204" charset="0"/>
                            </a:rPr>
                          </m:ctrlPr>
                        </m:dPr>
                        <m:e>
                          <m:r>
                            <a:rPr lang="en-US" altLang="zh-CN" i="1">
                              <a:latin typeface="Cambria Math" panose="02040503050406030204" charset="0"/>
                              <a:cs typeface="Cambria Math" panose="02040503050406030204" charset="0"/>
                            </a:rPr>
                            <m:t>1</m:t>
                          </m:r>
                          <m:r>
                            <a:rPr lang="en-US" altLang="zh-CN" i="1">
                              <a:latin typeface="Cambria Math" panose="02040503050406030204" charset="0"/>
                              <a:cs typeface="Cambria Math" panose="02040503050406030204" charset="0"/>
                            </a:rPr>
                            <m:t>+</m:t>
                          </m:r>
                          <m:r>
                            <a:rPr lang="en-US" altLang="zh-CN" i="1">
                              <a:latin typeface="Cambria Math" panose="02040503050406030204" charset="0"/>
                              <a:cs typeface="Cambria Math" panose="02040503050406030204" charset="0"/>
                            </a:rPr>
                            <m:t>10</m:t>
                          </m:r>
                          <m:r>
                            <a:rPr lang="en-US" altLang="zh-CN" i="1">
                              <a:latin typeface="Cambria Math" panose="02040503050406030204" charset="0"/>
                              <a:cs typeface="Cambria Math" panose="02040503050406030204" charset="0"/>
                            </a:rPr>
                            <m:t>%</m:t>
                          </m:r>
                        </m:e>
                      </m:d>
                    </m:oMath>
                  </m:oMathPara>
                </a14:m>
                <a:endParaRPr lang="zh-CN" altLang="en-US"/>
              </a:p>
            </p:txBody>
          </p:sp>
        </mc:Choice>
        <mc:Fallback>
          <p:sp>
            <p:nvSpPr>
              <p:cNvPr id="5" name="文本框 4"/>
              <p:cNvSpPr txBox="1">
                <a:spLocks noRot="1" noChangeAspect="1" noMove="1" noResize="1" noEditPoints="1" noAdjustHandles="1" noChangeArrowheads="1" noChangeShapeType="1" noTextEdit="1"/>
              </p:cNvSpPr>
              <p:nvPr/>
            </p:nvSpPr>
            <p:spPr>
              <a:xfrm>
                <a:off x="2221166" y="1994154"/>
                <a:ext cx="1881505" cy="368300"/>
              </a:xfrm>
              <a:prstGeom prst="rect">
                <a:avLst/>
              </a:prstGeom>
              <a:blipFill rotWithShape="1">
                <a:blip r:embed="rId1"/>
                <a:stretch>
                  <a:fillRect l="-30" t="-69" r="30" b="69"/>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文本框 5"/>
              <p:cNvSpPr txBox="1"/>
              <p:nvPr/>
            </p:nvSpPr>
            <p:spPr>
              <a:xfrm>
                <a:off x="2221166" y="2501519"/>
                <a:ext cx="1235710" cy="368300"/>
              </a:xfrm>
              <a:prstGeom prst="rect">
                <a:avLst/>
              </a:prstGeom>
              <a:noFill/>
            </p:spPr>
            <p:txBody>
              <a:bodyPr wrap="none" rtlCol="0" anchor="t">
                <a:spAutoFit/>
              </a:bodyPr>
              <a:p>
                <a:pPr algn="l"/>
                <a14:m>
                  <m:oMathPara xmlns:m="http://schemas.openxmlformats.org/officeDocument/2006/math">
                    <m:oMathParaPr>
                      <m:jc m:val="centerGroup"/>
                    </m:oMathParaPr>
                    <m:oMath xmlns:m="http://schemas.openxmlformats.org/officeDocument/2006/math">
                      <m:sSub>
                        <m:sSubPr>
                          <m:ctrlPr>
                            <a:rPr lang="en-US" altLang="zh-CN" i="1">
                              <a:latin typeface="Cambria Math" panose="02040503050406030204" charset="0"/>
                              <a:cs typeface="Cambria Math" panose="02040503050406030204" charset="0"/>
                            </a:rPr>
                          </m:ctrlPr>
                        </m:sSubPr>
                        <m:e>
                          <m:r>
                            <a:rPr lang="en-US" altLang="zh-CN" i="1">
                              <a:latin typeface="Cambria Math" panose="02040503050406030204" charset="0"/>
                              <a:cs typeface="Cambria Math" panose="02040503050406030204" charset="0"/>
                            </a:rPr>
                            <m:t>𝑋</m:t>
                          </m:r>
                        </m:e>
                        <m:sub>
                          <m:r>
                            <a:rPr lang="en-US" altLang="zh-CN" i="1">
                              <a:latin typeface="Cambria Math" panose="02040503050406030204" charset="0"/>
                              <a:cs typeface="Cambria Math" panose="02040503050406030204" charset="0"/>
                            </a:rPr>
                            <m:t>𝐿</m:t>
                          </m:r>
                        </m:sub>
                      </m:sSub>
                      <m:r>
                        <a:rPr lang="en-US" altLang="zh-CN" i="1">
                          <a:latin typeface="Cambria Math" panose="02040503050406030204" charset="0"/>
                          <a:cs typeface="Cambria Math" panose="02040503050406030204" charset="0"/>
                        </a:rPr>
                        <m:t>=</m:t>
                      </m:r>
                      <m:r>
                        <a:rPr lang="en-US" altLang="zh-CN" i="1">
                          <a:latin typeface="Cambria Math" panose="02040503050406030204" charset="0"/>
                          <a:cs typeface="Cambria Math" panose="02040503050406030204" charset="0"/>
                        </a:rPr>
                        <m:t>2</m:t>
                      </m:r>
                      <m:r>
                        <a:rPr lang="en-US" altLang="zh-CN" i="1">
                          <a:latin typeface="Cambria Math" panose="02040503050406030204" charset="0"/>
                          <a:cs typeface="Cambria Math" panose="02040503050406030204" charset="0"/>
                        </a:rPr>
                        <m:t>𝜋</m:t>
                      </m:r>
                      <m:r>
                        <a:rPr lang="en-US" altLang="zh-CN" i="1">
                          <a:latin typeface="Cambria Math" panose="02040503050406030204" charset="0"/>
                          <a:cs typeface="Cambria Math" panose="02040503050406030204" charset="0"/>
                        </a:rPr>
                        <m:t>𝑓𝐿</m:t>
                      </m:r>
                    </m:oMath>
                  </m:oMathPara>
                </a14:m>
                <a:endParaRPr lang="zh-CN" altLang="en-US"/>
              </a:p>
            </p:txBody>
          </p:sp>
        </mc:Choice>
        <mc:Fallback>
          <p:sp>
            <p:nvSpPr>
              <p:cNvPr id="6" name="文本框 5"/>
              <p:cNvSpPr txBox="1">
                <a:spLocks noRot="1" noChangeAspect="1" noMove="1" noResize="1" noEditPoints="1" noAdjustHandles="1" noChangeArrowheads="1" noChangeShapeType="1" noTextEdit="1"/>
              </p:cNvSpPr>
              <p:nvPr/>
            </p:nvSpPr>
            <p:spPr>
              <a:xfrm>
                <a:off x="2221166" y="2501519"/>
                <a:ext cx="1235710" cy="368300"/>
              </a:xfrm>
              <a:prstGeom prst="rect">
                <a:avLst/>
              </a:prstGeom>
              <a:blipFill rotWithShape="1">
                <a:blip r:embed="rId2"/>
                <a:stretch>
                  <a:fillRect l="-46" t="-69" r="46" b="69"/>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7" name="文本框 6"/>
              <p:cNvSpPr txBox="1"/>
              <p:nvPr/>
            </p:nvSpPr>
            <p:spPr>
              <a:xfrm>
                <a:off x="2221166" y="3008884"/>
                <a:ext cx="1261110" cy="654685"/>
              </a:xfrm>
              <a:prstGeom prst="rect">
                <a:avLst/>
              </a:prstGeom>
              <a:noFill/>
            </p:spPr>
            <p:txBody>
              <a:bodyPr wrap="none" rtlCol="0" anchor="t">
                <a:spAutoFit/>
              </a:bodyPr>
              <a:p>
                <a:pPr algn="l"/>
                <a14:m>
                  <m:oMathPara xmlns:m="http://schemas.openxmlformats.org/officeDocument/2006/math">
                    <m:oMathParaPr>
                      <m:jc m:val="centerGroup"/>
                    </m:oMathParaPr>
                    <m:oMath xmlns:m="http://schemas.openxmlformats.org/officeDocument/2006/math">
                      <m:sSub>
                        <m:sSubPr>
                          <m:ctrlPr>
                            <a:rPr lang="en-US" altLang="zh-CN" i="1">
                              <a:latin typeface="Cambria Math" panose="02040503050406030204" charset="0"/>
                              <a:cs typeface="Cambria Math" panose="02040503050406030204" charset="0"/>
                            </a:rPr>
                          </m:ctrlPr>
                        </m:sSubPr>
                        <m:e>
                          <m:r>
                            <a:rPr lang="en-US" altLang="zh-CN" i="1">
                              <a:latin typeface="Cambria Math" panose="02040503050406030204" charset="0"/>
                              <a:cs typeface="Cambria Math" panose="02040503050406030204" charset="0"/>
                            </a:rPr>
                            <m:t>𝑋</m:t>
                          </m:r>
                        </m:e>
                        <m:sub>
                          <m:r>
                            <a:rPr lang="en-US" altLang="zh-CN" i="1">
                              <a:latin typeface="Cambria Math" panose="02040503050406030204" charset="0"/>
                              <a:cs typeface="Cambria Math" panose="02040503050406030204" charset="0"/>
                            </a:rPr>
                            <m:t>𝐶</m:t>
                          </m:r>
                        </m:sub>
                      </m:sSub>
                      <m:r>
                        <a:rPr lang="en-US" altLang="zh-CN" i="1">
                          <a:latin typeface="Cambria Math" panose="02040503050406030204" charset="0"/>
                          <a:cs typeface="Cambria Math" panose="02040503050406030204" charset="0"/>
                        </a:rPr>
                        <m:t>=</m:t>
                      </m:r>
                      <m:f>
                        <m:fPr>
                          <m:ctrlPr>
                            <a:rPr lang="en-US" altLang="zh-CN" i="1">
                              <a:latin typeface="Cambria Math" panose="02040503050406030204" charset="0"/>
                              <a:cs typeface="Cambria Math" panose="02040503050406030204" charset="0"/>
                            </a:rPr>
                          </m:ctrlPr>
                        </m:fPr>
                        <m:num>
                          <m:r>
                            <a:rPr lang="en-US" altLang="zh-CN" i="1">
                              <a:latin typeface="Cambria Math" panose="02040503050406030204" charset="0"/>
                              <a:cs typeface="Cambria Math" panose="02040503050406030204" charset="0"/>
                            </a:rPr>
                            <m:t>1</m:t>
                          </m:r>
                        </m:num>
                        <m:den>
                          <m:r>
                            <a:rPr lang="en-US" altLang="zh-CN" i="1">
                              <a:latin typeface="Cambria Math" panose="02040503050406030204" charset="0"/>
                              <a:cs typeface="Cambria Math" panose="02040503050406030204" charset="0"/>
                            </a:rPr>
                            <m:t>2</m:t>
                          </m:r>
                          <m:r>
                            <a:rPr lang="en-US" altLang="zh-CN" i="1">
                              <a:latin typeface="Cambria Math" panose="02040503050406030204" charset="0"/>
                              <a:cs typeface="Cambria Math" panose="02040503050406030204" charset="0"/>
                            </a:rPr>
                            <m:t>𝜋</m:t>
                          </m:r>
                          <m:r>
                            <a:rPr lang="en-US" altLang="zh-CN" i="1">
                              <a:latin typeface="Cambria Math" panose="02040503050406030204" charset="0"/>
                              <a:cs typeface="Cambria Math" panose="02040503050406030204" charset="0"/>
                            </a:rPr>
                            <m:t>𝑓𝐶</m:t>
                          </m:r>
                        </m:den>
                      </m:f>
                    </m:oMath>
                  </m:oMathPara>
                </a14:m>
                <a:endParaRPr lang="zh-CN" altLang="en-US"/>
              </a:p>
            </p:txBody>
          </p:sp>
        </mc:Choice>
        <mc:Fallback>
          <p:sp>
            <p:nvSpPr>
              <p:cNvPr id="7" name="文本框 6"/>
              <p:cNvSpPr txBox="1">
                <a:spLocks noRot="1" noChangeAspect="1" noMove="1" noResize="1" noEditPoints="1" noAdjustHandles="1" noChangeArrowheads="1" noChangeShapeType="1" noTextEdit="1"/>
              </p:cNvSpPr>
              <p:nvPr/>
            </p:nvSpPr>
            <p:spPr>
              <a:xfrm>
                <a:off x="2221166" y="3008884"/>
                <a:ext cx="1261110" cy="654685"/>
              </a:xfrm>
              <a:prstGeom prst="rect">
                <a:avLst/>
              </a:prstGeom>
              <a:blipFill rotWithShape="1">
                <a:blip r:embed="rId3"/>
                <a:stretch>
                  <a:fillRect l="-45" t="-39" r="45" b="39"/>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10" name="文本框 9"/>
              <p:cNvSpPr txBox="1"/>
              <p:nvPr/>
            </p:nvSpPr>
            <p:spPr>
              <a:xfrm>
                <a:off x="2090356" y="3663569"/>
                <a:ext cx="2760980" cy="422275"/>
              </a:xfrm>
              <a:prstGeom prst="rect">
                <a:avLst/>
              </a:prstGeom>
              <a:noFill/>
            </p:spPr>
            <p:txBody>
              <a:bodyPr wrap="none" rtlCol="0" anchor="t">
                <a:spAutoFit/>
              </a:bodyPr>
              <a:p>
                <a:pPr algn="l"/>
                <a14:m>
                  <m:oMathPara xmlns:m="http://schemas.openxmlformats.org/officeDocument/2006/math">
                    <m:oMathParaPr>
                      <m:jc m:val="centerGroup"/>
                    </m:oMathParaPr>
                    <m:oMath xmlns:m="http://schemas.openxmlformats.org/officeDocument/2006/math">
                      <m:d>
                        <m:dPr>
                          <m:begChr m:val="|"/>
                          <m:endChr m:val="|"/>
                          <m:ctrlPr>
                            <a:rPr lang="en-US" altLang="zh-CN" i="1">
                              <a:latin typeface="Cambria Math" panose="02040503050406030204" charset="0"/>
                              <a:cs typeface="Cambria Math" panose="02040503050406030204" charset="0"/>
                            </a:rPr>
                          </m:ctrlPr>
                        </m:dPr>
                        <m:e>
                          <m:r>
                            <a:rPr lang="en-US" altLang="zh-CN" i="1">
                              <a:latin typeface="Cambria Math" panose="02040503050406030204" charset="0"/>
                              <a:cs typeface="Cambria Math" panose="02040503050406030204" charset="0"/>
                            </a:rPr>
                            <m:t>𝑍</m:t>
                          </m:r>
                        </m:e>
                      </m:d>
                      <m:r>
                        <a:rPr lang="en-US" altLang="zh-CN" i="1">
                          <a:latin typeface="Cambria Math" panose="02040503050406030204" charset="0"/>
                          <a:cs typeface="Cambria Math" panose="02040503050406030204" charset="0"/>
                        </a:rPr>
                        <m:t>=</m:t>
                      </m:r>
                      <m:rad>
                        <m:radPr>
                          <m:degHide m:val="on"/>
                          <m:ctrlPr>
                            <a:rPr lang="en-US" altLang="zh-CN" i="1">
                              <a:latin typeface="Cambria Math" panose="02040503050406030204" charset="0"/>
                              <a:cs typeface="Cambria Math" panose="02040503050406030204" charset="0"/>
                            </a:rPr>
                          </m:ctrlPr>
                        </m:radPr>
                        <m:deg/>
                        <m:e>
                          <m:sSup>
                            <m:sSupPr>
                              <m:ctrlPr>
                                <a:rPr lang="en-US" altLang="zh-CN" i="1">
                                  <a:latin typeface="Cambria Math" panose="02040503050406030204" charset="0"/>
                                  <a:cs typeface="Cambria Math" panose="02040503050406030204" charset="0"/>
                                </a:rPr>
                              </m:ctrlPr>
                            </m:sSupPr>
                            <m:e>
                              <m:r>
                                <a:rPr lang="en-US" altLang="zh-CN" i="1">
                                  <a:latin typeface="Cambria Math" panose="02040503050406030204" charset="0"/>
                                  <a:cs typeface="Cambria Math" panose="02040503050406030204" charset="0"/>
                                </a:rPr>
                                <m:t>𝑅</m:t>
                              </m:r>
                            </m:e>
                            <m:sup>
                              <m:r>
                                <a:rPr lang="en-US" altLang="zh-CN" i="1">
                                  <a:latin typeface="Cambria Math" panose="02040503050406030204" charset="0"/>
                                  <a:cs typeface="Cambria Math" panose="02040503050406030204" charset="0"/>
                                </a:rPr>
                                <m:t>2</m:t>
                              </m:r>
                            </m:sup>
                          </m:sSup>
                          <m:r>
                            <a:rPr lang="en-US" altLang="zh-CN" i="1">
                              <a:latin typeface="Cambria Math" panose="02040503050406030204" charset="0"/>
                              <a:cs typeface="Cambria Math" panose="02040503050406030204" charset="0"/>
                            </a:rPr>
                            <m:t>+</m:t>
                          </m:r>
                          <m:sSup>
                            <m:sSupPr>
                              <m:ctrlPr>
                                <a:rPr lang="en-US" altLang="zh-CN" i="1">
                                  <a:latin typeface="Cambria Math" panose="02040503050406030204" charset="0"/>
                                  <a:cs typeface="Cambria Math" panose="02040503050406030204" charset="0"/>
                                </a:rPr>
                              </m:ctrlPr>
                            </m:sSupPr>
                            <m:e>
                              <m:d>
                                <m:dPr>
                                  <m:ctrlPr>
                                    <a:rPr lang="en-US" altLang="zh-CN" i="1">
                                      <a:latin typeface="Cambria Math" panose="02040503050406030204" charset="0"/>
                                      <a:cs typeface="Cambria Math" panose="02040503050406030204" charset="0"/>
                                    </a:rPr>
                                  </m:ctrlPr>
                                </m:dPr>
                                <m:e>
                                  <m:sSub>
                                    <m:sSubPr>
                                      <m:ctrlPr>
                                        <a:rPr lang="en-US" altLang="zh-CN" i="1">
                                          <a:latin typeface="Cambria Math" panose="02040503050406030204" charset="0"/>
                                          <a:cs typeface="Cambria Math" panose="02040503050406030204" charset="0"/>
                                        </a:rPr>
                                      </m:ctrlPr>
                                    </m:sSubPr>
                                    <m:e>
                                      <m:r>
                                        <a:rPr lang="en-US" altLang="zh-CN" i="1">
                                          <a:latin typeface="Cambria Math" panose="02040503050406030204" charset="0"/>
                                          <a:cs typeface="Cambria Math" panose="02040503050406030204" charset="0"/>
                                        </a:rPr>
                                        <m:t>𝑋</m:t>
                                      </m:r>
                                    </m:e>
                                    <m:sub>
                                      <m:r>
                                        <a:rPr lang="en-US" altLang="zh-CN" i="1">
                                          <a:latin typeface="Cambria Math" panose="02040503050406030204" charset="0"/>
                                          <a:cs typeface="Cambria Math" panose="02040503050406030204" charset="0"/>
                                        </a:rPr>
                                        <m:t>𝐿</m:t>
                                      </m:r>
                                    </m:sub>
                                  </m:sSub>
                                  <m:r>
                                    <a:rPr lang="en-US" altLang="zh-CN" i="1">
                                      <a:latin typeface="Cambria Math" panose="02040503050406030204" charset="0"/>
                                      <a:cs typeface="Cambria Math" panose="02040503050406030204" charset="0"/>
                                    </a:rPr>
                                    <m:t>−</m:t>
                                  </m:r>
                                  <m:sSub>
                                    <m:sSubPr>
                                      <m:ctrlPr>
                                        <a:rPr lang="en-US" altLang="zh-CN" i="1">
                                          <a:latin typeface="Cambria Math" panose="02040503050406030204" charset="0"/>
                                          <a:cs typeface="Cambria Math" panose="02040503050406030204" charset="0"/>
                                        </a:rPr>
                                      </m:ctrlPr>
                                    </m:sSubPr>
                                    <m:e>
                                      <m:r>
                                        <a:rPr lang="en-US" altLang="zh-CN" i="1">
                                          <a:latin typeface="Cambria Math" panose="02040503050406030204" charset="0"/>
                                          <a:cs typeface="Cambria Math" panose="02040503050406030204" charset="0"/>
                                        </a:rPr>
                                        <m:t>𝑋</m:t>
                                      </m:r>
                                    </m:e>
                                    <m:sub>
                                      <m:r>
                                        <a:rPr lang="en-US" altLang="zh-CN" i="1">
                                          <a:latin typeface="Cambria Math" panose="02040503050406030204" charset="0"/>
                                          <a:cs typeface="Cambria Math" panose="02040503050406030204" charset="0"/>
                                        </a:rPr>
                                        <m:t>𝐶</m:t>
                                      </m:r>
                                    </m:sub>
                                  </m:sSub>
                                </m:e>
                              </m:d>
                            </m:e>
                            <m:sup>
                              <m:r>
                                <a:rPr lang="en-US" altLang="zh-CN" i="1">
                                  <a:latin typeface="Cambria Math" panose="02040503050406030204" charset="0"/>
                                  <a:cs typeface="Cambria Math" panose="02040503050406030204" charset="0"/>
                                </a:rPr>
                                <m:t>2</m:t>
                              </m:r>
                            </m:sup>
                          </m:sSup>
                        </m:e>
                      </m:rad>
                    </m:oMath>
                  </m:oMathPara>
                </a14:m>
                <a:endParaRPr lang="zh-CN" altLang="en-US"/>
              </a:p>
            </p:txBody>
          </p:sp>
        </mc:Choice>
        <mc:Fallback>
          <p:sp>
            <p:nvSpPr>
              <p:cNvPr id="10" name="文本框 9"/>
              <p:cNvSpPr txBox="1">
                <a:spLocks noRot="1" noChangeAspect="1" noMove="1" noResize="1" noEditPoints="1" noAdjustHandles="1" noChangeArrowheads="1" noChangeShapeType="1" noTextEdit="1"/>
              </p:cNvSpPr>
              <p:nvPr/>
            </p:nvSpPr>
            <p:spPr>
              <a:xfrm>
                <a:off x="2090356" y="3663569"/>
                <a:ext cx="2760980" cy="422275"/>
              </a:xfrm>
              <a:prstGeom prst="rect">
                <a:avLst/>
              </a:prstGeom>
              <a:blipFill rotWithShape="1">
                <a:blip r:embed="rId4"/>
                <a:stretch>
                  <a:fillRect l="-21" t="-60" r="21" b="60"/>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11" name="文本框 10"/>
              <p:cNvSpPr txBox="1"/>
              <p:nvPr/>
            </p:nvSpPr>
            <p:spPr>
              <a:xfrm>
                <a:off x="2221166" y="4085844"/>
                <a:ext cx="846455" cy="641985"/>
              </a:xfrm>
              <a:prstGeom prst="rect">
                <a:avLst/>
              </a:prstGeom>
              <a:noFill/>
            </p:spPr>
            <p:txBody>
              <a:bodyPr wrap="none" rtlCol="0" anchor="t">
                <a:spAutoFit/>
              </a:bodyPr>
              <a:p>
                <a:pPr algn="l"/>
                <a14:m>
                  <m:oMathPara xmlns:m="http://schemas.openxmlformats.org/officeDocument/2006/math">
                    <m:oMathParaPr>
                      <m:jc m:val="centerGroup"/>
                    </m:oMathParaPr>
                    <m:oMath xmlns:m="http://schemas.openxmlformats.org/officeDocument/2006/math">
                      <m:r>
                        <a:rPr lang="en-US" altLang="zh-CN" i="1">
                          <a:latin typeface="Cambria Math" panose="02040503050406030204" charset="0"/>
                          <a:cs typeface="Cambria Math" panose="02040503050406030204" charset="0"/>
                        </a:rPr>
                        <m:t>𝐼</m:t>
                      </m:r>
                      <m:r>
                        <a:rPr lang="en-US" altLang="zh-CN" i="1">
                          <a:latin typeface="Cambria Math" panose="02040503050406030204" charset="0"/>
                          <a:cs typeface="Cambria Math" panose="02040503050406030204" charset="0"/>
                        </a:rPr>
                        <m:t>=</m:t>
                      </m:r>
                      <m:f>
                        <m:fPr>
                          <m:ctrlPr>
                            <a:rPr lang="en-US" altLang="zh-CN" i="1">
                              <a:latin typeface="Cambria Math" panose="02040503050406030204" charset="0"/>
                              <a:cs typeface="Cambria Math" panose="02040503050406030204" charset="0"/>
                            </a:rPr>
                          </m:ctrlPr>
                        </m:fPr>
                        <m:num>
                          <m:r>
                            <a:rPr lang="en-US" altLang="zh-CN" i="1">
                              <a:latin typeface="Cambria Math" panose="02040503050406030204" charset="0"/>
                              <a:cs typeface="Cambria Math" panose="02040503050406030204" charset="0"/>
                            </a:rPr>
                            <m:t>𝑈</m:t>
                          </m:r>
                        </m:num>
                        <m:den>
                          <m:d>
                            <m:dPr>
                              <m:begChr m:val="|"/>
                              <m:endChr m:val="|"/>
                              <m:ctrlPr>
                                <a:rPr lang="en-US" altLang="zh-CN" i="1">
                                  <a:latin typeface="Cambria Math" panose="02040503050406030204" charset="0"/>
                                  <a:cs typeface="Cambria Math" panose="02040503050406030204" charset="0"/>
                                </a:rPr>
                              </m:ctrlPr>
                            </m:dPr>
                            <m:e>
                              <m:r>
                                <a:rPr lang="en-US" altLang="zh-CN" i="1">
                                  <a:latin typeface="Cambria Math" panose="02040503050406030204" charset="0"/>
                                  <a:cs typeface="Cambria Math" panose="02040503050406030204" charset="0"/>
                                </a:rPr>
                                <m:t>𝑍</m:t>
                              </m:r>
                            </m:e>
                          </m:d>
                        </m:den>
                      </m:f>
                    </m:oMath>
                  </m:oMathPara>
                </a14:m>
                <a:endParaRPr lang="zh-CN" altLang="en-US"/>
              </a:p>
            </p:txBody>
          </p:sp>
        </mc:Choice>
        <mc:Fallback>
          <p:sp>
            <p:nvSpPr>
              <p:cNvPr id="11" name="文本框 10"/>
              <p:cNvSpPr txBox="1">
                <a:spLocks noRot="1" noChangeAspect="1" noMove="1" noResize="1" noEditPoints="1" noAdjustHandles="1" noChangeArrowheads="1" noChangeShapeType="1" noTextEdit="1"/>
              </p:cNvSpPr>
              <p:nvPr/>
            </p:nvSpPr>
            <p:spPr>
              <a:xfrm>
                <a:off x="2221166" y="4085844"/>
                <a:ext cx="846455" cy="641985"/>
              </a:xfrm>
              <a:prstGeom prst="rect">
                <a:avLst/>
              </a:prstGeom>
              <a:blipFill rotWithShape="1">
                <a:blip r:embed="rId5"/>
                <a:stretch>
                  <a:fillRect l="-67" t="-40" r="67" b="40"/>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12" name="文本框 11"/>
              <p:cNvSpPr txBox="1"/>
              <p:nvPr/>
            </p:nvSpPr>
            <p:spPr>
              <a:xfrm>
                <a:off x="2221166" y="4779899"/>
                <a:ext cx="1069975" cy="368300"/>
              </a:xfrm>
              <a:prstGeom prst="rect">
                <a:avLst/>
              </a:prstGeom>
              <a:noFill/>
            </p:spPr>
            <p:txBody>
              <a:bodyPr wrap="none" rtlCol="0" anchor="t">
                <a:spAutoFit/>
              </a:bodyPr>
              <a:p>
                <a:pPr algn="l"/>
                <a14:m>
                  <m:oMathPara xmlns:m="http://schemas.openxmlformats.org/officeDocument/2006/math">
                    <m:oMathParaPr>
                      <m:jc m:val="centerGroup"/>
                    </m:oMathParaPr>
                    <m:oMath xmlns:m="http://schemas.openxmlformats.org/officeDocument/2006/math">
                      <m:sSub>
                        <m:sSubPr>
                          <m:ctrlPr>
                            <a:rPr lang="en-US" altLang="zh-CN" i="1">
                              <a:latin typeface="Cambria Math" panose="02040503050406030204" charset="0"/>
                              <a:cs typeface="Cambria Math" panose="02040503050406030204" charset="0"/>
                            </a:rPr>
                          </m:ctrlPr>
                        </m:sSubPr>
                        <m:e>
                          <m:r>
                            <a:rPr lang="en-US" altLang="zh-CN" i="1">
                              <a:latin typeface="Cambria Math" panose="02040503050406030204" charset="0"/>
                              <a:cs typeface="Cambria Math" panose="02040503050406030204" charset="0"/>
                            </a:rPr>
                            <m:t>𝑈</m:t>
                          </m:r>
                        </m:e>
                        <m:sub>
                          <m:r>
                            <a:rPr lang="en-US" altLang="zh-CN" i="1">
                              <a:latin typeface="Cambria Math" panose="02040503050406030204" charset="0"/>
                              <a:cs typeface="Cambria Math" panose="02040503050406030204" charset="0"/>
                            </a:rPr>
                            <m:t>𝐿</m:t>
                          </m:r>
                        </m:sub>
                      </m:sSub>
                      <m:r>
                        <a:rPr lang="en-US" altLang="zh-CN" i="1">
                          <a:latin typeface="Cambria Math" panose="02040503050406030204" charset="0"/>
                          <a:cs typeface="Cambria Math" panose="02040503050406030204" charset="0"/>
                        </a:rPr>
                        <m:t>=</m:t>
                      </m:r>
                      <m:sSub>
                        <m:sSubPr>
                          <m:ctrlPr>
                            <a:rPr lang="en-US" altLang="zh-CN" i="1">
                              <a:latin typeface="Cambria Math" panose="02040503050406030204" charset="0"/>
                              <a:cs typeface="Cambria Math" panose="02040503050406030204" charset="0"/>
                            </a:rPr>
                          </m:ctrlPr>
                        </m:sSubPr>
                        <m:e>
                          <m:r>
                            <a:rPr lang="en-US" altLang="zh-CN" i="1">
                              <a:latin typeface="Cambria Math" panose="02040503050406030204" charset="0"/>
                              <a:cs typeface="Cambria Math" panose="02040503050406030204" charset="0"/>
                            </a:rPr>
                            <m:t>𝑋</m:t>
                          </m:r>
                        </m:e>
                        <m:sub>
                          <m:r>
                            <a:rPr lang="en-US" altLang="zh-CN" i="1">
                              <a:latin typeface="Cambria Math" panose="02040503050406030204" charset="0"/>
                              <a:cs typeface="Cambria Math" panose="02040503050406030204" charset="0"/>
                            </a:rPr>
                            <m:t>𝐿</m:t>
                          </m:r>
                        </m:sub>
                      </m:sSub>
                      <m:r>
                        <a:rPr lang="en-US" altLang="zh-CN" i="1">
                          <a:latin typeface="Cambria Math" panose="02040503050406030204" charset="0"/>
                          <a:cs typeface="Cambria Math" panose="02040503050406030204" charset="0"/>
                        </a:rPr>
                        <m:t>𝐼</m:t>
                      </m:r>
                    </m:oMath>
                  </m:oMathPara>
                </a14:m>
                <a:endParaRPr lang="zh-CN" altLang="en-US"/>
              </a:p>
            </p:txBody>
          </p:sp>
        </mc:Choice>
        <mc:Fallback>
          <p:sp>
            <p:nvSpPr>
              <p:cNvPr id="12" name="文本框 11"/>
              <p:cNvSpPr txBox="1">
                <a:spLocks noRot="1" noChangeAspect="1" noMove="1" noResize="1" noEditPoints="1" noAdjustHandles="1" noChangeArrowheads="1" noChangeShapeType="1" noTextEdit="1"/>
              </p:cNvSpPr>
              <p:nvPr/>
            </p:nvSpPr>
            <p:spPr>
              <a:xfrm>
                <a:off x="2221166" y="4779899"/>
                <a:ext cx="1069975" cy="368300"/>
              </a:xfrm>
              <a:prstGeom prst="rect">
                <a:avLst/>
              </a:prstGeom>
              <a:blipFill rotWithShape="1">
                <a:blip r:embed="rId6"/>
                <a:stretch>
                  <a:fillRect l="-53" t="-69" r="53" b="69"/>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13" name="文本框 12"/>
              <p:cNvSpPr txBox="1"/>
              <p:nvPr/>
            </p:nvSpPr>
            <p:spPr>
              <a:xfrm>
                <a:off x="2221166" y="5386959"/>
                <a:ext cx="1135380" cy="368300"/>
              </a:xfrm>
              <a:prstGeom prst="rect">
                <a:avLst/>
              </a:prstGeom>
              <a:noFill/>
            </p:spPr>
            <p:txBody>
              <a:bodyPr wrap="none" rtlCol="0" anchor="t">
                <a:spAutoFit/>
              </a:bodyPr>
              <a:p>
                <a:pPr algn="l"/>
                <a14:m>
                  <m:oMathPara xmlns:m="http://schemas.openxmlformats.org/officeDocument/2006/math">
                    <m:oMathParaPr>
                      <m:jc m:val="centerGroup"/>
                    </m:oMathParaPr>
                    <m:oMath xmlns:m="http://schemas.openxmlformats.org/officeDocument/2006/math">
                      <m:sSub>
                        <m:sSubPr>
                          <m:ctrlPr>
                            <a:rPr lang="en-US" altLang="zh-CN" i="1">
                              <a:latin typeface="Cambria Math" panose="02040503050406030204" charset="0"/>
                              <a:cs typeface="Cambria Math" panose="02040503050406030204" charset="0"/>
                            </a:rPr>
                          </m:ctrlPr>
                        </m:sSubPr>
                        <m:e>
                          <m:r>
                            <a:rPr lang="en-US" altLang="zh-CN" i="1">
                              <a:latin typeface="Cambria Math" panose="02040503050406030204" charset="0"/>
                              <a:cs typeface="Cambria Math" panose="02040503050406030204" charset="0"/>
                            </a:rPr>
                            <m:t>𝑈</m:t>
                          </m:r>
                        </m:e>
                        <m:sub>
                          <m:r>
                            <a:rPr lang="en-US" altLang="zh-CN" i="1">
                              <a:latin typeface="Cambria Math" panose="02040503050406030204" charset="0"/>
                              <a:cs typeface="Cambria Math" panose="02040503050406030204" charset="0"/>
                            </a:rPr>
                            <m:t>𝐶</m:t>
                          </m:r>
                        </m:sub>
                      </m:sSub>
                      <m:r>
                        <a:rPr lang="en-US" altLang="zh-CN" i="1">
                          <a:latin typeface="Cambria Math" panose="02040503050406030204" charset="0"/>
                          <a:cs typeface="Cambria Math" panose="02040503050406030204" charset="0"/>
                        </a:rPr>
                        <m:t>=</m:t>
                      </m:r>
                      <m:sSub>
                        <m:sSubPr>
                          <m:ctrlPr>
                            <a:rPr lang="en-US" altLang="zh-CN" i="1">
                              <a:latin typeface="Cambria Math" panose="02040503050406030204" charset="0"/>
                              <a:cs typeface="Cambria Math" panose="02040503050406030204" charset="0"/>
                            </a:rPr>
                          </m:ctrlPr>
                        </m:sSubPr>
                        <m:e>
                          <m:r>
                            <a:rPr lang="en-US" altLang="zh-CN" i="1">
                              <a:latin typeface="Cambria Math" panose="02040503050406030204" charset="0"/>
                              <a:cs typeface="Cambria Math" panose="02040503050406030204" charset="0"/>
                            </a:rPr>
                            <m:t>𝑋</m:t>
                          </m:r>
                        </m:e>
                        <m:sub>
                          <m:r>
                            <a:rPr lang="en-US" altLang="zh-CN" i="1">
                              <a:latin typeface="Cambria Math" panose="02040503050406030204" charset="0"/>
                              <a:cs typeface="Cambria Math" panose="02040503050406030204" charset="0"/>
                            </a:rPr>
                            <m:t>𝐶</m:t>
                          </m:r>
                        </m:sub>
                      </m:sSub>
                      <m:r>
                        <a:rPr lang="en-US" altLang="zh-CN" i="1">
                          <a:latin typeface="Cambria Math" panose="02040503050406030204" charset="0"/>
                          <a:cs typeface="Cambria Math" panose="02040503050406030204" charset="0"/>
                        </a:rPr>
                        <m:t>𝐼</m:t>
                      </m:r>
                    </m:oMath>
                  </m:oMathPara>
                </a14:m>
                <a:endParaRPr lang="zh-CN" altLang="en-US"/>
              </a:p>
            </p:txBody>
          </p:sp>
        </mc:Choice>
        <mc:Fallback>
          <p:sp>
            <p:nvSpPr>
              <p:cNvPr id="13" name="文本框 12"/>
              <p:cNvSpPr txBox="1">
                <a:spLocks noRot="1" noChangeAspect="1" noMove="1" noResize="1" noEditPoints="1" noAdjustHandles="1" noChangeArrowheads="1" noChangeShapeType="1" noTextEdit="1"/>
              </p:cNvSpPr>
              <p:nvPr/>
            </p:nvSpPr>
            <p:spPr>
              <a:xfrm>
                <a:off x="2221166" y="5386959"/>
                <a:ext cx="1135380" cy="368300"/>
              </a:xfrm>
              <a:prstGeom prst="rect">
                <a:avLst/>
              </a:prstGeom>
              <a:blipFill rotWithShape="1">
                <a:blip r:embed="rId7"/>
                <a:stretch>
                  <a:fillRect l="-50" t="-69" r="50" b="69"/>
                </a:stretch>
              </a:blipFill>
            </p:spPr>
            <p:txBody>
              <a:bodyPr/>
              <a:lstStyle/>
              <a:p>
                <a:r>
                  <a:rPr lang="zh-CN" altLang="en-US">
                    <a:noFill/>
                  </a:rPr>
                  <a:t> </a:t>
                </a:r>
              </a:p>
            </p:txBody>
          </p:sp>
        </mc:Fallback>
      </mc:AlternateContent>
    </p:spTree>
    <p:custDataLst>
      <p:tags r:id="rId8"/>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 name="Rectangle 3"/>
          <p:cNvSpPr txBox="1">
            <a:spLocks noChangeArrowheads="1"/>
          </p:cNvSpPr>
          <p:nvPr/>
        </p:nvSpPr>
        <p:spPr bwMode="auto">
          <a:xfrm>
            <a:off x="425450" y="1518920"/>
            <a:ext cx="8229600" cy="16440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eaLnBrk="1" hangingPunct="1">
              <a:buFontTx/>
              <a:buNone/>
            </a:pPr>
            <a:r>
              <a:rPr lang="zh-CN" altLang="en-US" sz="2400" dirty="0">
                <a:solidFill>
                  <a:srgbClr val="000000"/>
                </a:solidFill>
                <a:latin typeface="黑体" panose="02010609060101010101" pitchFamily="49" charset="-122"/>
                <a:ea typeface="黑体" panose="02010609060101010101" pitchFamily="49" charset="-122"/>
              </a:rPr>
              <a:t>谐振回路中，电流和电压随频率变化的特性称为频率特性，它们随频率变化的曲线称为谐振特性曲线。串联谐振电路常用来对交流信号的选择，例如接收机中选择电台信号，即调谐。</a:t>
            </a:r>
            <a:endParaRPr lang="zh-CN" altLang="en-US" sz="2400" dirty="0">
              <a:solidFill>
                <a:srgbClr val="000000"/>
              </a:solidFill>
              <a:latin typeface="黑体" panose="02010609060101010101" pitchFamily="49" charset="-122"/>
              <a:ea typeface="黑体" panose="02010609060101010101" pitchFamily="49" charset="-122"/>
            </a:endParaRPr>
          </a:p>
          <a:p>
            <a:pPr eaLnBrk="1" hangingPunct="1">
              <a:buFontTx/>
              <a:buNone/>
            </a:pPr>
            <a:endParaRPr lang="zh-CN" altLang="en-US" sz="2400" dirty="0">
              <a:solidFill>
                <a:srgbClr val="000000"/>
              </a:solidFill>
              <a:latin typeface="黑体" panose="02010609060101010101" pitchFamily="49" charset="-122"/>
              <a:ea typeface="黑体" panose="02010609060101010101" pitchFamily="49" charset="-122"/>
            </a:endParaRPr>
          </a:p>
        </p:txBody>
      </p:sp>
      <p:grpSp>
        <p:nvGrpSpPr>
          <p:cNvPr id="9" name="组合 8"/>
          <p:cNvGrpSpPr/>
          <p:nvPr/>
        </p:nvGrpSpPr>
        <p:grpSpPr>
          <a:xfrm>
            <a:off x="6985" y="414655"/>
            <a:ext cx="9143365" cy="430530"/>
            <a:chOff x="11" y="653"/>
            <a:chExt cx="14399" cy="678"/>
          </a:xfrm>
        </p:grpSpPr>
        <p:grpSp>
          <p:nvGrpSpPr>
            <p:cNvPr id="3" name="组合 2"/>
            <p:cNvGrpSpPr/>
            <p:nvPr/>
          </p:nvGrpSpPr>
          <p:grpSpPr>
            <a:xfrm rot="0">
              <a:off x="6546" y="653"/>
              <a:ext cx="7864" cy="640"/>
              <a:chOff x="6546" y="653"/>
              <a:chExt cx="7864" cy="640"/>
            </a:xfrm>
          </p:grpSpPr>
          <p:grpSp>
            <p:nvGrpSpPr>
              <p:cNvPr id="23" name="组合 22"/>
              <p:cNvGrpSpPr/>
              <p:nvPr/>
            </p:nvGrpSpPr>
            <p:grpSpPr>
              <a:xfrm rot="0">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a:extLst>
                  <a:ext uri="{909E8E84-426E-40DD-AFC4-6F175D3DCCD1}">
                    <a14:hiddenFill xmlns:a14="http://schemas.microsoft.com/office/drawing/2010/main">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4" name="文本框 3"/>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sp>
          <p:nvSpPr>
            <p:cNvPr id="8" name="文本框 7"/>
            <p:cNvSpPr txBox="1"/>
            <p:nvPr/>
          </p:nvSpPr>
          <p:spPr>
            <a:xfrm>
              <a:off x="11" y="654"/>
              <a:ext cx="12276" cy="677"/>
            </a:xfrm>
            <a:prstGeom prst="rect">
              <a:avLst/>
            </a:prstGeom>
            <a:noFill/>
          </p:spPr>
          <p:txBody>
            <a:bodyPr wrap="square" rtlCol="0" anchor="t">
              <a:spAutoFit/>
            </a:bodyPr>
            <a:p>
              <a:pPr>
                <a:spcBef>
                  <a:spcPct val="50000"/>
                </a:spcBef>
              </a:pP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单元12</a:t>
              </a:r>
              <a:r>
                <a:rPr kumimoji="1" lang="en-US" altLang="zh-CN"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交流电路的频率特性</a:t>
              </a:r>
              <a:endPar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sp>
        <p:nvSpPr>
          <p:cNvPr id="5" name="文本框 4"/>
          <p:cNvSpPr txBox="1"/>
          <p:nvPr/>
        </p:nvSpPr>
        <p:spPr>
          <a:xfrm>
            <a:off x="71755" y="976630"/>
            <a:ext cx="4850130" cy="542290"/>
          </a:xfrm>
          <a:prstGeom prst="rect">
            <a:avLst/>
          </a:prstGeom>
          <a:noFill/>
        </p:spPr>
        <p:txBody>
          <a:bodyPr wrap="square" rtlCol="0" anchor="t">
            <a:noAutofit/>
          </a:bodyPr>
          <a:p>
            <a:pPr>
              <a:spcBef>
                <a:spcPct val="50000"/>
              </a:spcBef>
            </a:pPr>
            <a:r>
              <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三、</a:t>
            </a:r>
            <a:r>
              <a:rPr kumimoji="1" lang="en-US" altLang="zh-CN"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串联电路的频率特性和应用</a:t>
            </a:r>
            <a:endPar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endParaRPr>
          </a:p>
          <a:p>
            <a:pPr>
              <a:spcBef>
                <a:spcPct val="50000"/>
              </a:spcBef>
            </a:pPr>
            <a:r>
              <a:rPr kumimoji="1" lang="en-US" altLang="zh-CN"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      </a:t>
            </a:r>
            <a:endParaRPr kumimoji="1" lang="en-US" altLang="zh-CN"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endParaRPr>
          </a:p>
        </p:txBody>
      </p:sp>
      <mc:AlternateContent xmlns:mc="http://schemas.openxmlformats.org/markup-compatibility/2006">
        <mc:Choice xmlns:a14="http://schemas.microsoft.com/office/drawing/2010/main" Requires="a14">
          <p:sp>
            <p:nvSpPr>
              <p:cNvPr id="2" name="文本框 1"/>
              <p:cNvSpPr txBox="1"/>
              <p:nvPr/>
            </p:nvSpPr>
            <p:spPr>
              <a:xfrm>
                <a:off x="326390" y="2823845"/>
                <a:ext cx="8229600" cy="1575435"/>
              </a:xfrm>
              <a:prstGeom prst="rect">
                <a:avLst/>
              </a:prstGeom>
              <a:noFill/>
            </p:spPr>
            <p:txBody>
              <a:bodyPr wrap="square" rtlCol="0" anchor="t">
                <a:spAutoFit/>
              </a:bodyPr>
              <a:p>
                <a:pPr algn="l">
                  <a:spcBef>
                    <a:spcPct val="20000"/>
                  </a:spcBef>
                  <a:buClrTx/>
                  <a:buSzTx/>
                  <a:buFontTx/>
                </a:pPr>
                <a:r>
                  <a:rPr lang="en-US" altLang="zh-CN" sz="2400" dirty="0">
                    <a:solidFill>
                      <a:srgbClr val="000000"/>
                    </a:solidFill>
                    <a:latin typeface="Times New Roman" panose="02020603050405020304" charset="0"/>
                    <a:ea typeface="黑体" panose="02010609060101010101" pitchFamily="49" charset="-122"/>
                    <a:cs typeface="Times New Roman" panose="02020603050405020304" charset="0"/>
                  </a:rPr>
                  <a:t>        </a:t>
                </a:r>
                <a:r>
                  <a:rPr lang="zh-CN" altLang="en-US" sz="2400" dirty="0">
                    <a:solidFill>
                      <a:srgbClr val="000000"/>
                    </a:solidFill>
                    <a:latin typeface="Times New Roman" panose="02020603050405020304" charset="0"/>
                    <a:ea typeface="黑体" panose="02010609060101010101" pitchFamily="49" charset="-122"/>
                    <a:cs typeface="Times New Roman" panose="02020603050405020304" charset="0"/>
                  </a:rPr>
                  <a:t>在RLC串联电路中，阻抗大小</a:t>
                </a:r>
                <a14:m>
                  <m:oMath xmlns:m="http://schemas.openxmlformats.org/officeDocument/2006/math">
                    <m:d>
                      <m:dPr>
                        <m:begChr m:val="|"/>
                        <m:endChr m:val="|"/>
                        <m:ctrlPr>
                          <a:rPr lang="zh-CN" altLang="en-US" sz="2400" dirty="0">
                            <a:solidFill>
                              <a:srgbClr val="000000"/>
                            </a:solidFill>
                            <a:latin typeface="Cambria Math" panose="02040503050406030204" charset="0"/>
                            <a:ea typeface="黑体" panose="02010609060101010101" pitchFamily="49" charset="-122"/>
                            <a:cs typeface="Cambria Math" panose="02040503050406030204" charset="0"/>
                          </a:rPr>
                        </m:ctrlPr>
                      </m:dPr>
                      <m:e>
                        <m:r>
                          <a:rPr lang="zh-CN" altLang="en-US" sz="2400" dirty="0">
                            <a:solidFill>
                              <a:srgbClr val="000000"/>
                            </a:solidFill>
                            <a:latin typeface="Cambria Math" panose="02040503050406030204" charset="0"/>
                            <a:ea typeface="黑体" panose="02010609060101010101" pitchFamily="49" charset="-122"/>
                            <a:cs typeface="Cambria Math" panose="02040503050406030204" charset="0"/>
                          </a:rPr>
                          <m:t>𝑍</m:t>
                        </m:r>
                      </m:e>
                    </m:d>
                    <m:r>
                      <a:rPr lang="zh-CN" altLang="en-US" sz="2400" dirty="0">
                        <a:solidFill>
                          <a:srgbClr val="000000"/>
                        </a:solidFill>
                        <a:latin typeface="Cambria Math" panose="02040503050406030204" charset="0"/>
                        <a:ea typeface="MS Mincho" charset="0"/>
                        <a:cs typeface="Cambria Math" panose="02040503050406030204" charset="0"/>
                      </a:rPr>
                      <m:t>=</m:t>
                    </m:r>
                    <m:rad>
                      <m:radPr>
                        <m:degHide m:val="on"/>
                        <m:ctrlPr>
                          <a:rPr lang="zh-CN" altLang="en-US" sz="2400" dirty="0">
                            <a:solidFill>
                              <a:srgbClr val="000000"/>
                            </a:solidFill>
                            <a:latin typeface="Cambria Math" panose="02040503050406030204" charset="0"/>
                            <a:ea typeface="黑体" panose="02010609060101010101" pitchFamily="49" charset="-122"/>
                            <a:cs typeface="Cambria Math" panose="02040503050406030204" charset="0"/>
                          </a:rPr>
                        </m:ctrlPr>
                      </m:radPr>
                      <m:deg/>
                      <m:e>
                        <m:sSup>
                          <m:sSupPr>
                            <m:ctrlPr>
                              <a:rPr lang="zh-CN" altLang="en-US" sz="2400" dirty="0">
                                <a:solidFill>
                                  <a:srgbClr val="000000"/>
                                </a:solidFill>
                                <a:latin typeface="Cambria Math" panose="02040503050406030204" charset="0"/>
                                <a:ea typeface="黑体" panose="02010609060101010101" pitchFamily="49" charset="-122"/>
                                <a:cs typeface="Cambria Math" panose="02040503050406030204" charset="0"/>
                              </a:rPr>
                            </m:ctrlPr>
                          </m:sSupPr>
                          <m:e>
                            <m:r>
                              <a:rPr lang="zh-CN" altLang="en-US" sz="2400" dirty="0">
                                <a:solidFill>
                                  <a:srgbClr val="000000"/>
                                </a:solidFill>
                                <a:latin typeface="Cambria Math" panose="02040503050406030204" charset="0"/>
                                <a:ea typeface="黑体" panose="02010609060101010101" pitchFamily="49" charset="-122"/>
                                <a:cs typeface="Cambria Math" panose="02040503050406030204" charset="0"/>
                              </a:rPr>
                              <m:t>𝑅</m:t>
                            </m:r>
                          </m:e>
                          <m:sup>
                            <m:r>
                              <a:rPr lang="zh-CN" altLang="en-US" sz="2400" dirty="0">
                                <a:solidFill>
                                  <a:srgbClr val="000000"/>
                                </a:solidFill>
                                <a:latin typeface="Cambria Math" panose="02040503050406030204" charset="0"/>
                                <a:ea typeface="MS Mincho" charset="0"/>
                                <a:cs typeface="Cambria Math" panose="02040503050406030204" charset="0"/>
                              </a:rPr>
                              <m:t>2</m:t>
                            </m:r>
                          </m:sup>
                        </m:sSup>
                        <m:r>
                          <a:rPr lang="zh-CN" altLang="en-US" sz="2400" dirty="0">
                            <a:solidFill>
                              <a:srgbClr val="000000"/>
                            </a:solidFill>
                            <a:latin typeface="Cambria Math" panose="02040503050406030204" charset="0"/>
                            <a:ea typeface="MS Mincho" charset="0"/>
                            <a:cs typeface="Cambria Math" panose="02040503050406030204" charset="0"/>
                          </a:rPr>
                          <m:t>+</m:t>
                        </m:r>
                        <m:sSup>
                          <m:sSupPr>
                            <m:ctrlPr>
                              <a:rPr lang="zh-CN" altLang="en-US" sz="2400" dirty="0">
                                <a:solidFill>
                                  <a:srgbClr val="000000"/>
                                </a:solidFill>
                                <a:latin typeface="Cambria Math" panose="02040503050406030204" charset="0"/>
                                <a:ea typeface="黑体" panose="02010609060101010101" pitchFamily="49" charset="-122"/>
                                <a:cs typeface="Cambria Math" panose="02040503050406030204" charset="0"/>
                              </a:rPr>
                            </m:ctrlPr>
                          </m:sSupPr>
                          <m:e>
                            <m:d>
                              <m:dPr>
                                <m:ctrlPr>
                                  <a:rPr lang="zh-CN" altLang="en-US" sz="2400" dirty="0">
                                    <a:solidFill>
                                      <a:srgbClr val="000000"/>
                                    </a:solidFill>
                                    <a:latin typeface="Cambria Math" panose="02040503050406030204" charset="0"/>
                                    <a:ea typeface="黑体" panose="02010609060101010101" pitchFamily="49" charset="-122"/>
                                    <a:cs typeface="Cambria Math" panose="02040503050406030204" charset="0"/>
                                  </a:rPr>
                                </m:ctrlPr>
                              </m:dPr>
                              <m:e>
                                <m:r>
                                  <a:rPr lang="zh-CN" altLang="en-US" sz="2400" dirty="0">
                                    <a:solidFill>
                                      <a:srgbClr val="000000"/>
                                    </a:solidFill>
                                    <a:latin typeface="Cambria Math" panose="02040503050406030204" charset="0"/>
                                    <a:ea typeface="MS Mincho" charset="0"/>
                                    <a:cs typeface="Cambria Math" panose="02040503050406030204" charset="0"/>
                                  </a:rPr>
                                  <m:t>𝜔</m:t>
                                </m:r>
                                <m:r>
                                  <a:rPr lang="zh-CN" altLang="en-US" sz="2400" dirty="0">
                                    <a:solidFill>
                                      <a:srgbClr val="000000"/>
                                    </a:solidFill>
                                    <a:latin typeface="Cambria Math" panose="02040503050406030204" charset="0"/>
                                    <a:ea typeface="黑体" panose="02010609060101010101" pitchFamily="49" charset="-122"/>
                                    <a:cs typeface="Cambria Math" panose="02040503050406030204" charset="0"/>
                                  </a:rPr>
                                  <m:t>𝐿</m:t>
                                </m:r>
                                <m:r>
                                  <a:rPr lang="zh-CN" altLang="en-US" sz="2400" dirty="0">
                                    <a:solidFill>
                                      <a:srgbClr val="000000"/>
                                    </a:solidFill>
                                    <a:latin typeface="Cambria Math" panose="02040503050406030204" charset="0"/>
                                    <a:ea typeface="MS Mincho" charset="0"/>
                                    <a:cs typeface="Cambria Math" panose="02040503050406030204" charset="0"/>
                                  </a:rPr>
                                  <m:t>−</m:t>
                                </m:r>
                                <m:f>
                                  <m:fPr>
                                    <m:ctrlPr>
                                      <a:rPr lang="zh-CN" altLang="en-US" sz="2400" dirty="0">
                                        <a:solidFill>
                                          <a:srgbClr val="000000"/>
                                        </a:solidFill>
                                        <a:latin typeface="Cambria Math" panose="02040503050406030204" charset="0"/>
                                        <a:ea typeface="黑体" panose="02010609060101010101" pitchFamily="49" charset="-122"/>
                                        <a:cs typeface="Cambria Math" panose="02040503050406030204" charset="0"/>
                                      </a:rPr>
                                    </m:ctrlPr>
                                  </m:fPr>
                                  <m:num>
                                    <m:r>
                                      <a:rPr lang="zh-CN" altLang="en-US" sz="2400" dirty="0">
                                        <a:solidFill>
                                          <a:srgbClr val="000000"/>
                                        </a:solidFill>
                                        <a:latin typeface="Cambria Math" panose="02040503050406030204" charset="0"/>
                                        <a:ea typeface="MS Mincho" charset="0"/>
                                        <a:cs typeface="Cambria Math" panose="02040503050406030204" charset="0"/>
                                      </a:rPr>
                                      <m:t>1</m:t>
                                    </m:r>
                                  </m:num>
                                  <m:den>
                                    <m:r>
                                      <a:rPr lang="zh-CN" altLang="en-US" sz="2400" dirty="0">
                                        <a:solidFill>
                                          <a:srgbClr val="000000"/>
                                        </a:solidFill>
                                        <a:latin typeface="Cambria Math" panose="02040503050406030204" charset="0"/>
                                        <a:ea typeface="MS Mincho" charset="0"/>
                                        <a:cs typeface="Cambria Math" panose="02040503050406030204" charset="0"/>
                                      </a:rPr>
                                      <m:t>𝜔</m:t>
                                    </m:r>
                                    <m:r>
                                      <a:rPr lang="zh-CN" altLang="en-US" sz="2400" dirty="0">
                                        <a:solidFill>
                                          <a:srgbClr val="000000"/>
                                        </a:solidFill>
                                        <a:latin typeface="Cambria Math" panose="02040503050406030204" charset="0"/>
                                        <a:ea typeface="黑体" panose="02010609060101010101" pitchFamily="49" charset="-122"/>
                                        <a:cs typeface="Cambria Math" panose="02040503050406030204" charset="0"/>
                                      </a:rPr>
                                      <m:t>𝐶</m:t>
                                    </m:r>
                                  </m:den>
                                </m:f>
                              </m:e>
                            </m:d>
                          </m:e>
                          <m:sup>
                            <m:r>
                              <a:rPr lang="zh-CN" altLang="en-US" sz="2400" dirty="0">
                                <a:solidFill>
                                  <a:srgbClr val="000000"/>
                                </a:solidFill>
                                <a:latin typeface="Cambria Math" panose="02040503050406030204" charset="0"/>
                                <a:ea typeface="MS Mincho" charset="0"/>
                                <a:cs typeface="Cambria Math" panose="02040503050406030204" charset="0"/>
                              </a:rPr>
                              <m:t>2</m:t>
                            </m:r>
                          </m:sup>
                        </m:sSup>
                      </m:e>
                    </m:rad>
                  </m:oMath>
                </a14:m>
                <a:r>
                  <a:rPr lang="zh-CN" altLang="en-US" sz="2400" dirty="0">
                    <a:solidFill>
                      <a:srgbClr val="000000"/>
                    </a:solidFill>
                    <a:latin typeface="Times New Roman" panose="02020603050405020304" charset="0"/>
                    <a:ea typeface="黑体" panose="02010609060101010101" pitchFamily="49" charset="-122"/>
                    <a:cs typeface="Times New Roman" panose="02020603050405020304" charset="0"/>
                  </a:rPr>
                  <a:t>，设外加交流电源（又称信号源）电压的大小为</a:t>
                </a:r>
                <a14:m>
                  <m:oMath xmlns:m="http://schemas.openxmlformats.org/officeDocument/2006/math">
                    <m:sSub>
                      <m:sSubPr>
                        <m:ctrlPr>
                          <a:rPr lang="zh-CN" altLang="en-US" sz="2400" dirty="0">
                            <a:solidFill>
                              <a:srgbClr val="000000"/>
                            </a:solidFill>
                            <a:latin typeface="Cambria Math" panose="02040503050406030204" charset="0"/>
                            <a:ea typeface="黑体" panose="02010609060101010101" pitchFamily="49" charset="-122"/>
                            <a:cs typeface="Cambria Math" panose="02040503050406030204" charset="0"/>
                          </a:rPr>
                        </m:ctrlPr>
                      </m:sSubPr>
                      <m:e>
                        <m:r>
                          <a:rPr lang="zh-CN" altLang="en-US" sz="2400" dirty="0">
                            <a:solidFill>
                              <a:srgbClr val="000000"/>
                            </a:solidFill>
                            <a:latin typeface="Cambria Math" panose="02040503050406030204" charset="0"/>
                            <a:ea typeface="黑体" panose="02010609060101010101" pitchFamily="49" charset="-122"/>
                            <a:cs typeface="Cambria Math" panose="02040503050406030204" charset="0"/>
                          </a:rPr>
                          <m:t>𝑈</m:t>
                        </m:r>
                      </m:e>
                      <m:sub>
                        <m:r>
                          <a:rPr lang="zh-CN" altLang="en-US" sz="2400" dirty="0">
                            <a:solidFill>
                              <a:srgbClr val="000000"/>
                            </a:solidFill>
                            <a:latin typeface="Cambria Math" panose="02040503050406030204" charset="0"/>
                            <a:ea typeface="黑体" panose="02010609060101010101" pitchFamily="49" charset="-122"/>
                            <a:cs typeface="Cambria Math" panose="02040503050406030204" charset="0"/>
                          </a:rPr>
                          <m:t>𝑆</m:t>
                        </m:r>
                      </m:sub>
                    </m:sSub>
                  </m:oMath>
                </a14:m>
                <a:r>
                  <a:rPr lang="zh-CN" altLang="en-US" sz="2400" dirty="0">
                    <a:solidFill>
                      <a:srgbClr val="000000"/>
                    </a:solidFill>
                    <a:latin typeface="Times New Roman" panose="02020603050405020304" charset="0"/>
                    <a:ea typeface="黑体" panose="02010609060101010101" pitchFamily="49" charset="-122"/>
                    <a:cs typeface="Times New Roman" panose="02020603050405020304" charset="0"/>
                  </a:rPr>
                  <a:t>，则电路中电流的大小为</a:t>
                </a:r>
                <a:endParaRPr lang="zh-CN" altLang="en-US" sz="2400" dirty="0">
                  <a:solidFill>
                    <a:srgbClr val="000000"/>
                  </a:solidFill>
                  <a:latin typeface="Times New Roman" panose="02020603050405020304" charset="0"/>
                  <a:ea typeface="黑体" panose="02010609060101010101" pitchFamily="49" charset="-122"/>
                  <a:cs typeface="Times New Roman" panose="02020603050405020304" charset="0"/>
                </a:endParaRPr>
              </a:p>
            </p:txBody>
          </p:sp>
        </mc:Choice>
        <mc:Fallback>
          <p:sp>
            <p:nvSpPr>
              <p:cNvPr id="2" name="文本框 1"/>
              <p:cNvSpPr txBox="1">
                <a:spLocks noRot="1" noChangeAspect="1" noMove="1" noResize="1" noEditPoints="1" noAdjustHandles="1" noChangeArrowheads="1" noChangeShapeType="1" noTextEdit="1"/>
              </p:cNvSpPr>
              <p:nvPr/>
            </p:nvSpPr>
            <p:spPr>
              <a:xfrm>
                <a:off x="326390" y="2823845"/>
                <a:ext cx="8229600" cy="1575435"/>
              </a:xfrm>
              <a:prstGeom prst="rect">
                <a:avLst/>
              </a:prstGeom>
              <a:blipFill rotWithShape="1">
                <a:blip r:embed="rId1"/>
                <a:stretch>
                  <a:fillRect/>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文本框 5"/>
              <p:cNvSpPr txBox="1"/>
              <p:nvPr/>
            </p:nvSpPr>
            <p:spPr>
              <a:xfrm>
                <a:off x="3014281" y="4113784"/>
                <a:ext cx="3051175" cy="1204595"/>
              </a:xfrm>
              <a:prstGeom prst="rect">
                <a:avLst/>
              </a:prstGeom>
              <a:solidFill>
                <a:schemeClr val="bg1"/>
              </a:solidFill>
              <a:ln w="28575">
                <a:solidFill>
                  <a:srgbClr val="FFC000"/>
                </a:solidFill>
              </a:ln>
            </p:spPr>
            <p:txBody>
              <a:bodyPr wrap="none" rtlCol="0" anchor="t">
                <a:spAutoFit/>
              </a:bodyPr>
              <a:p>
                <a:pPr algn="l"/>
                <a14:m>
                  <m:oMathPara xmlns:m="http://schemas.openxmlformats.org/officeDocument/2006/math">
                    <m:oMathParaPr>
                      <m:jc m:val="centerGroup"/>
                    </m:oMathParaPr>
                    <m:oMath xmlns:m="http://schemas.openxmlformats.org/officeDocument/2006/math">
                      <m:r>
                        <a:rPr lang="en-US" altLang="zh-CN" i="1">
                          <a:latin typeface="Cambria Math" panose="02040503050406030204" charset="0"/>
                          <a:cs typeface="Cambria Math" panose="02040503050406030204" charset="0"/>
                        </a:rPr>
                        <m:t>𝐼</m:t>
                      </m:r>
                      <m:r>
                        <a:rPr lang="en-US" altLang="zh-CN" i="1">
                          <a:latin typeface="Cambria Math" panose="02040503050406030204" charset="0"/>
                          <a:cs typeface="Cambria Math" panose="02040503050406030204" charset="0"/>
                        </a:rPr>
                        <m:t>=</m:t>
                      </m:r>
                      <m:f>
                        <m:fPr>
                          <m:ctrlPr>
                            <a:rPr lang="en-US" altLang="zh-CN" i="1">
                              <a:latin typeface="Cambria Math" panose="02040503050406030204" charset="0"/>
                              <a:cs typeface="Cambria Math" panose="02040503050406030204" charset="0"/>
                            </a:rPr>
                          </m:ctrlPr>
                        </m:fPr>
                        <m:num>
                          <m:sSub>
                            <m:sSubPr>
                              <m:ctrlPr>
                                <a:rPr lang="en-US" altLang="zh-CN" i="1">
                                  <a:latin typeface="Cambria Math" panose="02040503050406030204" charset="0"/>
                                  <a:cs typeface="Cambria Math" panose="02040503050406030204" charset="0"/>
                                </a:rPr>
                              </m:ctrlPr>
                            </m:sSubPr>
                            <m:e>
                              <m:r>
                                <a:rPr lang="en-US" altLang="zh-CN" i="1">
                                  <a:latin typeface="Cambria Math" panose="02040503050406030204" charset="0"/>
                                  <a:cs typeface="Cambria Math" panose="02040503050406030204" charset="0"/>
                                </a:rPr>
                                <m:t>𝑈</m:t>
                              </m:r>
                            </m:e>
                            <m:sub>
                              <m:r>
                                <a:rPr lang="en-US" altLang="zh-CN" i="1">
                                  <a:latin typeface="Cambria Math" panose="02040503050406030204" charset="0"/>
                                  <a:cs typeface="Cambria Math" panose="02040503050406030204" charset="0"/>
                                </a:rPr>
                                <m:t>𝑆</m:t>
                              </m:r>
                            </m:sub>
                          </m:sSub>
                        </m:num>
                        <m:den>
                          <m:d>
                            <m:dPr>
                              <m:begChr m:val="|"/>
                              <m:endChr m:val="|"/>
                              <m:ctrlPr>
                                <a:rPr lang="en-US" altLang="zh-CN" i="1">
                                  <a:latin typeface="Cambria Math" panose="02040503050406030204" charset="0"/>
                                  <a:cs typeface="Cambria Math" panose="02040503050406030204" charset="0"/>
                                </a:rPr>
                              </m:ctrlPr>
                            </m:dPr>
                            <m:e>
                              <m:r>
                                <a:rPr lang="en-US" altLang="zh-CN" i="1">
                                  <a:latin typeface="Cambria Math" panose="02040503050406030204" charset="0"/>
                                  <a:cs typeface="Cambria Math" panose="02040503050406030204" charset="0"/>
                                </a:rPr>
                                <m:t>𝑍</m:t>
                              </m:r>
                            </m:e>
                          </m:d>
                        </m:den>
                      </m:f>
                      <m:r>
                        <a:rPr lang="en-US" altLang="zh-CN" i="1">
                          <a:latin typeface="Cambria Math" panose="02040503050406030204" charset="0"/>
                          <a:cs typeface="Cambria Math" panose="02040503050406030204" charset="0"/>
                        </a:rPr>
                        <m:t>=</m:t>
                      </m:r>
                      <m:f>
                        <m:fPr>
                          <m:ctrlPr>
                            <a:rPr lang="en-US" altLang="zh-CN" i="1">
                              <a:latin typeface="Cambria Math" panose="02040503050406030204" charset="0"/>
                              <a:cs typeface="Cambria Math" panose="02040503050406030204" charset="0"/>
                            </a:rPr>
                          </m:ctrlPr>
                        </m:fPr>
                        <m:num>
                          <m:sSub>
                            <m:sSubPr>
                              <m:ctrlPr>
                                <a:rPr lang="en-US" altLang="zh-CN" i="1">
                                  <a:latin typeface="Cambria Math" panose="02040503050406030204" charset="0"/>
                                  <a:cs typeface="Cambria Math" panose="02040503050406030204" charset="0"/>
                                </a:rPr>
                              </m:ctrlPr>
                            </m:sSubPr>
                            <m:e>
                              <m:r>
                                <a:rPr lang="en-US" altLang="zh-CN" i="1">
                                  <a:latin typeface="Cambria Math" panose="02040503050406030204" charset="0"/>
                                  <a:cs typeface="Cambria Math" panose="02040503050406030204" charset="0"/>
                                </a:rPr>
                                <m:t>𝑈</m:t>
                              </m:r>
                            </m:e>
                            <m:sub>
                              <m:r>
                                <a:rPr lang="en-US" altLang="zh-CN" i="1">
                                  <a:latin typeface="Cambria Math" panose="02040503050406030204" charset="0"/>
                                  <a:cs typeface="Cambria Math" panose="02040503050406030204" charset="0"/>
                                </a:rPr>
                                <m:t>𝑆</m:t>
                              </m:r>
                            </m:sub>
                          </m:sSub>
                        </m:num>
                        <m:den>
                          <m:rad>
                            <m:radPr>
                              <m:degHide m:val="on"/>
                              <m:ctrlPr>
                                <a:rPr lang="en-US" altLang="zh-CN" i="1">
                                  <a:latin typeface="Cambria Math" panose="02040503050406030204" charset="0"/>
                                  <a:cs typeface="Cambria Math" panose="02040503050406030204" charset="0"/>
                                </a:rPr>
                              </m:ctrlPr>
                            </m:radPr>
                            <m:deg/>
                            <m:e>
                              <m:sSup>
                                <m:sSupPr>
                                  <m:ctrlPr>
                                    <a:rPr lang="en-US" altLang="zh-CN" i="1">
                                      <a:latin typeface="Cambria Math" panose="02040503050406030204" charset="0"/>
                                      <a:cs typeface="Cambria Math" panose="02040503050406030204" charset="0"/>
                                    </a:rPr>
                                  </m:ctrlPr>
                                </m:sSupPr>
                                <m:e>
                                  <m:r>
                                    <a:rPr lang="en-US" altLang="zh-CN" i="1">
                                      <a:latin typeface="Cambria Math" panose="02040503050406030204" charset="0"/>
                                      <a:cs typeface="Cambria Math" panose="02040503050406030204" charset="0"/>
                                    </a:rPr>
                                    <m:t>𝑅</m:t>
                                  </m:r>
                                </m:e>
                                <m:sup>
                                  <m:r>
                                    <a:rPr lang="en-US" altLang="zh-CN" i="1">
                                      <a:latin typeface="Cambria Math" panose="02040503050406030204" charset="0"/>
                                      <a:cs typeface="Cambria Math" panose="02040503050406030204" charset="0"/>
                                    </a:rPr>
                                    <m:t>2</m:t>
                                  </m:r>
                                </m:sup>
                              </m:sSup>
                              <m:r>
                                <a:rPr lang="en-US" altLang="zh-CN" i="1">
                                  <a:latin typeface="Cambria Math" panose="02040503050406030204" charset="0"/>
                                  <a:cs typeface="Cambria Math" panose="02040503050406030204" charset="0"/>
                                </a:rPr>
                                <m:t>+</m:t>
                              </m:r>
                              <m:sSup>
                                <m:sSupPr>
                                  <m:ctrlPr>
                                    <a:rPr lang="en-US" altLang="zh-CN" i="1">
                                      <a:latin typeface="Cambria Math" panose="02040503050406030204" charset="0"/>
                                      <a:cs typeface="Cambria Math" panose="02040503050406030204" charset="0"/>
                                    </a:rPr>
                                  </m:ctrlPr>
                                </m:sSupPr>
                                <m:e>
                                  <m:d>
                                    <m:dPr>
                                      <m:ctrlPr>
                                        <a:rPr lang="en-US" altLang="zh-CN" i="1">
                                          <a:latin typeface="Cambria Math" panose="02040503050406030204" charset="0"/>
                                          <a:cs typeface="Cambria Math" panose="02040503050406030204" charset="0"/>
                                        </a:rPr>
                                      </m:ctrlPr>
                                    </m:dPr>
                                    <m:e>
                                      <m:r>
                                        <a:rPr lang="en-US" altLang="zh-CN" i="1">
                                          <a:latin typeface="Cambria Math" panose="02040503050406030204" charset="0"/>
                                          <a:cs typeface="Cambria Math" panose="02040503050406030204" charset="0"/>
                                        </a:rPr>
                                        <m:t>𝜔</m:t>
                                      </m:r>
                                      <m:r>
                                        <a:rPr lang="en-US" altLang="zh-CN" i="1">
                                          <a:latin typeface="Cambria Math" panose="02040503050406030204" charset="0"/>
                                          <a:cs typeface="Cambria Math" panose="02040503050406030204" charset="0"/>
                                        </a:rPr>
                                        <m:t>𝐿</m:t>
                                      </m:r>
                                      <m:r>
                                        <a:rPr lang="en-US" altLang="zh-CN" i="1">
                                          <a:latin typeface="Cambria Math" panose="02040503050406030204" charset="0"/>
                                          <a:cs typeface="Cambria Math" panose="02040503050406030204" charset="0"/>
                                        </a:rPr>
                                        <m:t>−</m:t>
                                      </m:r>
                                      <m:f>
                                        <m:fPr>
                                          <m:ctrlPr>
                                            <a:rPr lang="en-US" altLang="zh-CN" i="1">
                                              <a:latin typeface="Cambria Math" panose="02040503050406030204" charset="0"/>
                                              <a:cs typeface="Cambria Math" panose="02040503050406030204" charset="0"/>
                                            </a:rPr>
                                          </m:ctrlPr>
                                        </m:fPr>
                                        <m:num>
                                          <m:r>
                                            <a:rPr lang="en-US" altLang="zh-CN" i="1">
                                              <a:latin typeface="Cambria Math" panose="02040503050406030204" charset="0"/>
                                              <a:cs typeface="Cambria Math" panose="02040503050406030204" charset="0"/>
                                            </a:rPr>
                                            <m:t>1</m:t>
                                          </m:r>
                                        </m:num>
                                        <m:den>
                                          <m:r>
                                            <a:rPr lang="en-US" altLang="zh-CN" i="1">
                                              <a:latin typeface="Cambria Math" panose="02040503050406030204" charset="0"/>
                                              <a:cs typeface="Cambria Math" panose="02040503050406030204" charset="0"/>
                                            </a:rPr>
                                            <m:t>𝜔</m:t>
                                          </m:r>
                                          <m:r>
                                            <a:rPr lang="en-US" altLang="zh-CN" i="1">
                                              <a:latin typeface="Cambria Math" panose="02040503050406030204" charset="0"/>
                                              <a:cs typeface="Cambria Math" panose="02040503050406030204" charset="0"/>
                                            </a:rPr>
                                            <m:t>𝐶</m:t>
                                          </m:r>
                                        </m:den>
                                      </m:f>
                                    </m:e>
                                  </m:d>
                                </m:e>
                                <m:sup>
                                  <m:r>
                                    <a:rPr lang="en-US" altLang="zh-CN" i="1">
                                      <a:latin typeface="Cambria Math" panose="02040503050406030204" charset="0"/>
                                      <a:cs typeface="Cambria Math" panose="02040503050406030204" charset="0"/>
                                    </a:rPr>
                                    <m:t>2</m:t>
                                  </m:r>
                                </m:sup>
                              </m:sSup>
                            </m:e>
                          </m:rad>
                        </m:den>
                      </m:f>
                    </m:oMath>
                  </m:oMathPara>
                </a14:m>
                <a:endParaRPr lang="zh-CN" altLang="en-US"/>
              </a:p>
            </p:txBody>
          </p:sp>
        </mc:Choice>
        <mc:Fallback>
          <p:sp>
            <p:nvSpPr>
              <p:cNvPr id="6" name="文本框 5"/>
              <p:cNvSpPr txBox="1">
                <a:spLocks noRot="1" noChangeAspect="1" noMove="1" noResize="1" noEditPoints="1" noAdjustHandles="1" noChangeArrowheads="1" noChangeShapeType="1" noTextEdit="1"/>
              </p:cNvSpPr>
              <p:nvPr/>
            </p:nvSpPr>
            <p:spPr>
              <a:xfrm>
                <a:off x="3014281" y="4113784"/>
                <a:ext cx="3051175" cy="1204595"/>
              </a:xfrm>
              <a:prstGeom prst="rect">
                <a:avLst/>
              </a:prstGeom>
              <a:blipFill rotWithShape="1">
                <a:blip r:embed="rId2"/>
                <a:stretch>
                  <a:fillRect l="-477" t="-1234" r="-460" b="-1139"/>
                </a:stretch>
              </a:blipFill>
              <a:ln w="28575">
                <a:solidFill>
                  <a:srgbClr val="FFC000"/>
                </a:solid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7" name="文本框 6"/>
              <p:cNvSpPr txBox="1"/>
              <p:nvPr/>
            </p:nvSpPr>
            <p:spPr>
              <a:xfrm>
                <a:off x="425450" y="5394325"/>
                <a:ext cx="4572000" cy="608330"/>
              </a:xfrm>
              <a:prstGeom prst="rect">
                <a:avLst/>
              </a:prstGeom>
              <a:noFill/>
            </p:spPr>
            <p:txBody>
              <a:bodyPr wrap="square" rtlCol="0" anchor="t">
                <a:spAutoFit/>
              </a:bodyPr>
              <a:p>
                <a:r>
                  <a:rPr lang="zh-CN" altLang="en-US" sz="2400" dirty="0">
                    <a:solidFill>
                      <a:srgbClr val="000000"/>
                    </a:solidFill>
                    <a:latin typeface="Times New Roman" panose="02020603050405020304" charset="0"/>
                    <a:ea typeface="黑体" panose="02010609060101010101" pitchFamily="49" charset="-122"/>
                    <a:cs typeface="Times New Roman" panose="02020603050405020304" charset="0"/>
                    <a:sym typeface="+mn-ea"/>
                  </a:rPr>
                  <a:t>由于</a:t>
                </a:r>
                <a14:m>
                  <m:oMath xmlns:m="http://schemas.openxmlformats.org/officeDocument/2006/math">
                    <m:sSub>
                      <m:sSubPr>
                        <m:ctrlPr>
                          <a:rPr lang="zh-CN" altLang="en-US" sz="2400" i="1" dirty="0">
                            <a:solidFill>
                              <a:srgbClr val="000000"/>
                            </a:solidFill>
                            <a:latin typeface="Cambria Math" panose="02040503050406030204" charset="0"/>
                            <a:ea typeface="黑体" panose="02010609060101010101" pitchFamily="49" charset="-122"/>
                            <a:cs typeface="Cambria Math" panose="02040503050406030204" charset="0"/>
                            <a:sym typeface="+mn-ea"/>
                          </a:rPr>
                        </m:ctrlPr>
                      </m:sSubPr>
                      <m:e>
                        <m:r>
                          <a:rPr lang="en-US" altLang="zh-CN" sz="2400" i="1" dirty="0">
                            <a:solidFill>
                              <a:srgbClr val="000000"/>
                            </a:solidFill>
                            <a:latin typeface="Cambria Math" panose="02040503050406030204" charset="0"/>
                            <a:ea typeface="黑体" panose="02010609060101010101" pitchFamily="49" charset="-122"/>
                            <a:cs typeface="Cambria Math" panose="02040503050406030204" charset="0"/>
                            <a:sym typeface="+mn-ea"/>
                          </a:rPr>
                          <m:t>𝐼</m:t>
                        </m:r>
                      </m:e>
                      <m:sub>
                        <m:r>
                          <a:rPr lang="en-US" altLang="zh-CN" sz="2400" i="1" dirty="0">
                            <a:solidFill>
                              <a:srgbClr val="000000"/>
                            </a:solidFill>
                            <a:latin typeface="Cambria Math" panose="02040503050406030204" charset="0"/>
                            <a:ea typeface="黑体" panose="02010609060101010101" pitchFamily="49" charset="-122"/>
                            <a:cs typeface="Cambria Math" panose="02040503050406030204" charset="0"/>
                            <a:sym typeface="+mn-ea"/>
                          </a:rPr>
                          <m:t>0</m:t>
                        </m:r>
                      </m:sub>
                    </m:sSub>
                    <m:r>
                      <a:rPr lang="en-US" altLang="zh-CN" sz="2400" i="1">
                        <a:latin typeface="Cambria Math" panose="02040503050406030204" charset="0"/>
                        <a:cs typeface="Cambria Math" panose="02040503050406030204" charset="0"/>
                      </a:rPr>
                      <m:t>=</m:t>
                    </m:r>
                    <m:f>
                      <m:fPr>
                        <m:ctrlPr>
                          <a:rPr lang="en-US" altLang="zh-CN" sz="2400" i="1">
                            <a:latin typeface="Cambria Math" panose="02040503050406030204" charset="0"/>
                            <a:cs typeface="Cambria Math" panose="02040503050406030204" charset="0"/>
                          </a:rPr>
                        </m:ctrlPr>
                      </m:fPr>
                      <m:num>
                        <m:sSub>
                          <m:sSubPr>
                            <m:ctrlPr>
                              <a:rPr lang="en-US" altLang="zh-CN" sz="2400" i="1">
                                <a:latin typeface="Cambria Math" panose="02040503050406030204" charset="0"/>
                                <a:cs typeface="Cambria Math" panose="02040503050406030204" charset="0"/>
                              </a:rPr>
                            </m:ctrlPr>
                          </m:sSubPr>
                          <m:e>
                            <m:r>
                              <a:rPr lang="en-US" altLang="zh-CN" sz="2400" i="1">
                                <a:latin typeface="Cambria Math" panose="02040503050406030204" charset="0"/>
                                <a:cs typeface="Cambria Math" panose="02040503050406030204" charset="0"/>
                              </a:rPr>
                              <m:t>𝑈</m:t>
                            </m:r>
                          </m:e>
                          <m:sub>
                            <m:r>
                              <a:rPr lang="en-US" altLang="zh-CN" sz="2400" i="1">
                                <a:latin typeface="Cambria Math" panose="02040503050406030204" charset="0"/>
                                <a:cs typeface="Cambria Math" panose="02040503050406030204" charset="0"/>
                              </a:rPr>
                              <m:t>𝑆</m:t>
                            </m:r>
                          </m:sub>
                        </m:sSub>
                      </m:num>
                      <m:den>
                        <m:r>
                          <a:rPr lang="en-US" altLang="zh-CN" sz="2400" i="1">
                            <a:latin typeface="Cambria Math" panose="02040503050406030204" charset="0"/>
                            <a:cs typeface="Cambria Math" panose="02040503050406030204" charset="0"/>
                          </a:rPr>
                          <m:t>𝑅</m:t>
                        </m:r>
                      </m:den>
                    </m:f>
                  </m:oMath>
                </a14:m>
                <a:r>
                  <a:rPr lang="zh-CN" altLang="en-US" sz="2400" dirty="0">
                    <a:solidFill>
                      <a:srgbClr val="000000"/>
                    </a:solidFill>
                    <a:latin typeface="黑体" panose="02010609060101010101" pitchFamily="49" charset="-122"/>
                    <a:ea typeface="黑体" panose="02010609060101010101" pitchFamily="49" charset="-122"/>
                    <a:sym typeface="+mn-ea"/>
                  </a:rPr>
                  <a:t>，</a:t>
                </a:r>
                <a:endParaRPr lang="zh-CN" altLang="en-US" sz="2400" dirty="0">
                  <a:solidFill>
                    <a:srgbClr val="000000"/>
                  </a:solidFill>
                  <a:latin typeface="Times New Roman" panose="02020603050405020304" charset="0"/>
                  <a:ea typeface="黑体" panose="02010609060101010101" pitchFamily="49" charset="-122"/>
                  <a:cs typeface="Times New Roman" panose="02020603050405020304" charset="0"/>
                  <a:sym typeface="+mn-ea"/>
                </a:endParaRPr>
              </a:p>
            </p:txBody>
          </p:sp>
        </mc:Choice>
        <mc:Fallback>
          <p:sp>
            <p:nvSpPr>
              <p:cNvPr id="7" name="文本框 6"/>
              <p:cNvSpPr txBox="1">
                <a:spLocks noRot="1" noChangeAspect="1" noMove="1" noResize="1" noEditPoints="1" noAdjustHandles="1" noChangeArrowheads="1" noChangeShapeType="1" noTextEdit="1"/>
              </p:cNvSpPr>
              <p:nvPr/>
            </p:nvSpPr>
            <p:spPr>
              <a:xfrm>
                <a:off x="425450" y="5394325"/>
                <a:ext cx="4572000" cy="608330"/>
              </a:xfrm>
              <a:prstGeom prst="rect">
                <a:avLst/>
              </a:prstGeom>
              <a:blipFill rotWithShape="1">
                <a:blip r:embed="rId3"/>
                <a:stretch>
                  <a:fillRect/>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12" name="文本框 11"/>
              <p:cNvSpPr txBox="1"/>
              <p:nvPr/>
            </p:nvSpPr>
            <p:spPr>
              <a:xfrm>
                <a:off x="2152650" y="5318125"/>
                <a:ext cx="2526030" cy="840740"/>
              </a:xfrm>
              <a:prstGeom prst="rect">
                <a:avLst/>
              </a:prstGeom>
              <a:noFill/>
              <a:extLst>
                <a:ext uri="{909E8E84-426E-40DD-AFC4-6F175D3DCCD1}">
                  <a14:hiddenFill xmlns:a14="http://schemas.microsoft.com/office/drawing/2010/main">
                    <a:solidFill>
                      <a:srgbClr val="FFC000"/>
                    </a:solidFill>
                  </a14:hiddenFill>
                </a:ext>
              </a:extLst>
            </p:spPr>
            <p:txBody>
              <a:bodyPr wrap="square" rtlCol="0" anchor="t">
                <a:spAutoFit/>
              </a:bodyPr>
              <a:p>
                <a14:m>
                  <m:oMathPara xmlns:m="http://schemas.openxmlformats.org/officeDocument/2006/math">
                    <m:oMathParaPr>
                      <m:jc m:val="centerGroup"/>
                    </m:oMathParaPr>
                    <m:oMath xmlns:m="http://schemas.openxmlformats.org/officeDocument/2006/math">
                      <m:r>
                        <a:rPr lang="en-US" altLang="zh-CN" sz="2400" i="1">
                          <a:latin typeface="Cambria Math" panose="02040503050406030204" charset="0"/>
                          <a:ea typeface="+mn-ea"/>
                          <a:cs typeface="Cambria Math" panose="02040503050406030204" charset="0"/>
                        </a:rPr>
                        <m:t>𝑄</m:t>
                      </m:r>
                      <m:r>
                        <a:rPr lang="en-US" altLang="zh-CN" sz="2400" i="1">
                          <a:latin typeface="Cambria Math" panose="02040503050406030204" charset="0"/>
                          <a:ea typeface="+mn-ea"/>
                          <a:cs typeface="Cambria Math" panose="02040503050406030204" charset="0"/>
                        </a:rPr>
                        <m:t>=</m:t>
                      </m:r>
                      <m:f>
                        <m:fPr>
                          <m:ctrlPr>
                            <a:rPr lang="en-US" altLang="zh-CN" sz="2400" i="1">
                              <a:latin typeface="Cambria Math" panose="02040503050406030204" charset="0"/>
                              <a:ea typeface="+mn-ea"/>
                              <a:cs typeface="Cambria Math" panose="02040503050406030204" charset="0"/>
                            </a:rPr>
                          </m:ctrlPr>
                        </m:fPr>
                        <m:num>
                          <m:sSub>
                            <m:sSubPr>
                              <m:ctrlPr>
                                <a:rPr lang="en-US" altLang="zh-CN" sz="2400" i="1">
                                  <a:latin typeface="Cambria Math" panose="02040503050406030204" charset="0"/>
                                  <a:ea typeface="+mn-ea"/>
                                  <a:cs typeface="Cambria Math" panose="02040503050406030204" charset="0"/>
                                </a:rPr>
                              </m:ctrlPr>
                            </m:sSubPr>
                            <m:e>
                              <m:r>
                                <a:rPr lang="en-US" altLang="zh-CN" sz="2400" i="1">
                                  <a:latin typeface="Cambria Math" panose="02040503050406030204" charset="0"/>
                                  <a:ea typeface="+mn-ea"/>
                                  <a:cs typeface="Cambria Math" panose="02040503050406030204" charset="0"/>
                                </a:rPr>
                                <m:t>𝜔</m:t>
                              </m:r>
                            </m:e>
                            <m:sub>
                              <m:r>
                                <a:rPr lang="en-US" altLang="zh-CN" sz="2400" i="1">
                                  <a:latin typeface="Cambria Math" panose="02040503050406030204" charset="0"/>
                                  <a:ea typeface="+mn-ea"/>
                                  <a:cs typeface="Cambria Math" panose="02040503050406030204" charset="0"/>
                                </a:rPr>
                                <m:t>0</m:t>
                              </m:r>
                            </m:sub>
                          </m:sSub>
                          <m:r>
                            <a:rPr lang="en-US" altLang="zh-CN" sz="2400" i="1">
                              <a:latin typeface="Cambria Math" panose="02040503050406030204" charset="0"/>
                              <a:ea typeface="+mn-ea"/>
                              <a:cs typeface="Cambria Math" panose="02040503050406030204" charset="0"/>
                            </a:rPr>
                            <m:t>𝐿</m:t>
                          </m:r>
                        </m:num>
                        <m:den>
                          <m:r>
                            <a:rPr lang="en-US" altLang="zh-CN" sz="2400" i="1">
                              <a:latin typeface="Cambria Math" panose="02040503050406030204" charset="0"/>
                              <a:ea typeface="+mn-ea"/>
                              <a:cs typeface="Cambria Math" panose="02040503050406030204" charset="0"/>
                            </a:rPr>
                            <m:t>𝑅</m:t>
                          </m:r>
                        </m:den>
                      </m:f>
                      <m:r>
                        <a:rPr lang="en-US" altLang="zh-CN" sz="2400" i="1">
                          <a:latin typeface="Cambria Math" panose="02040503050406030204" charset="0"/>
                          <a:ea typeface="+mn-ea"/>
                          <a:cs typeface="Cambria Math" panose="02040503050406030204" charset="0"/>
                        </a:rPr>
                        <m:t>=</m:t>
                      </m:r>
                      <m:f>
                        <m:fPr>
                          <m:ctrlPr>
                            <a:rPr lang="en-US" altLang="zh-CN" sz="2400" i="1">
                              <a:latin typeface="Cambria Math" panose="02040503050406030204" charset="0"/>
                              <a:ea typeface="+mn-ea"/>
                              <a:cs typeface="Cambria Math" panose="02040503050406030204" charset="0"/>
                            </a:rPr>
                          </m:ctrlPr>
                        </m:fPr>
                        <m:num>
                          <m:r>
                            <a:rPr lang="en-US" altLang="zh-CN" sz="2400" i="1">
                              <a:latin typeface="Cambria Math" panose="02040503050406030204" charset="0"/>
                              <a:ea typeface="+mn-ea"/>
                              <a:cs typeface="Cambria Math" panose="02040503050406030204" charset="0"/>
                            </a:rPr>
                            <m:t>1</m:t>
                          </m:r>
                        </m:num>
                        <m:den>
                          <m:sSub>
                            <m:sSubPr>
                              <m:ctrlPr>
                                <a:rPr lang="en-US" altLang="zh-CN" sz="2400" i="1">
                                  <a:latin typeface="Cambria Math" panose="02040503050406030204" charset="0"/>
                                  <a:ea typeface="+mn-ea"/>
                                  <a:cs typeface="Cambria Math" panose="02040503050406030204" charset="0"/>
                                </a:rPr>
                              </m:ctrlPr>
                            </m:sSubPr>
                            <m:e>
                              <m:r>
                                <a:rPr lang="en-US" altLang="zh-CN" sz="2400" i="1">
                                  <a:latin typeface="Cambria Math" panose="02040503050406030204" charset="0"/>
                                  <a:ea typeface="+mn-ea"/>
                                  <a:cs typeface="Cambria Math" panose="02040503050406030204" charset="0"/>
                                </a:rPr>
                                <m:t>𝜔</m:t>
                              </m:r>
                            </m:e>
                            <m:sub>
                              <m:r>
                                <a:rPr lang="en-US" altLang="zh-CN" sz="2400" i="1">
                                  <a:latin typeface="Cambria Math" panose="02040503050406030204" charset="0"/>
                                  <a:ea typeface="+mn-ea"/>
                                  <a:cs typeface="Cambria Math" panose="02040503050406030204" charset="0"/>
                                </a:rPr>
                                <m:t>0</m:t>
                              </m:r>
                            </m:sub>
                          </m:sSub>
                          <m:r>
                            <a:rPr lang="en-US" altLang="zh-CN" sz="2400" i="1">
                              <a:latin typeface="Cambria Math" panose="02040503050406030204" charset="0"/>
                              <a:ea typeface="+mn-ea"/>
                              <a:cs typeface="Cambria Math" panose="02040503050406030204" charset="0"/>
                            </a:rPr>
                            <m:t>𝐶𝑅</m:t>
                          </m:r>
                        </m:den>
                      </m:f>
                    </m:oMath>
                  </m:oMathPara>
                </a14:m>
                <a:endParaRPr lang="en-US" altLang="zh-CN" sz="2400" i="1">
                  <a:latin typeface="Cambria Math" panose="02040503050406030204" charset="0"/>
                  <a:ea typeface="+mn-ea"/>
                  <a:cs typeface="Cambria Math" panose="02040503050406030204" charset="0"/>
                </a:endParaRPr>
              </a:p>
            </p:txBody>
          </p:sp>
        </mc:Choice>
        <mc:Fallback>
          <p:sp>
            <p:nvSpPr>
              <p:cNvPr id="12" name="文本框 11"/>
              <p:cNvSpPr txBox="1">
                <a:spLocks noRot="1" noChangeAspect="1" noMove="1" noResize="1" noEditPoints="1" noAdjustHandles="1" noChangeArrowheads="1" noChangeShapeType="1" noTextEdit="1"/>
              </p:cNvSpPr>
              <p:nvPr/>
            </p:nvSpPr>
            <p:spPr>
              <a:xfrm>
                <a:off x="2152650" y="5318125"/>
                <a:ext cx="2526030" cy="840740"/>
              </a:xfrm>
              <a:prstGeom prst="rect">
                <a:avLst/>
              </a:prstGeom>
              <a:blipFill rotWithShape="1">
                <a:blip r:embed="rId4"/>
                <a:stretch>
                  <a:fillRect/>
                </a:stretch>
              </a:blipFill>
              <a:extLst>
                <a:ext uri="{909E8E84-426E-40DD-AFC4-6F175D3DCCD1}">
                  <a14:hiddenFill xmlns:a14="http://schemas.microsoft.com/office/drawing/2010/main">
                    <a:solidFill>
                      <a:srgbClr val="FFC000"/>
                    </a:solidFill>
                  </a14:hiddenFill>
                </a:ext>
              </a:extLst>
            </p:spPr>
            <p:txBody>
              <a:bodyPr/>
              <a:lstStyle/>
              <a:p>
                <a:r>
                  <a:rPr lang="zh-CN" altLang="en-US">
                    <a:noFill/>
                  </a:rPr>
                  <a:t> </a:t>
                </a:r>
              </a:p>
            </p:txBody>
          </p:sp>
        </mc:Fallback>
      </mc:AlternateContent>
      <p:sp>
        <p:nvSpPr>
          <p:cNvPr id="10" name="文本框 9"/>
          <p:cNvSpPr txBox="1"/>
          <p:nvPr/>
        </p:nvSpPr>
        <p:spPr>
          <a:xfrm>
            <a:off x="4572000" y="5467985"/>
            <a:ext cx="1188085" cy="460375"/>
          </a:xfrm>
          <a:prstGeom prst="rect">
            <a:avLst/>
          </a:prstGeom>
          <a:noFill/>
        </p:spPr>
        <p:txBody>
          <a:bodyPr wrap="square" rtlCol="0" anchor="t">
            <a:spAutoFit/>
          </a:bodyPr>
          <a:p>
            <a:r>
              <a:rPr lang="zh-CN" altLang="en-US" sz="2400" dirty="0">
                <a:solidFill>
                  <a:srgbClr val="000000"/>
                </a:solidFill>
                <a:latin typeface="黑体" panose="02010609060101010101" pitchFamily="49" charset="-122"/>
                <a:ea typeface="黑体" panose="02010609060101010101" pitchFamily="49" charset="-122"/>
                <a:sym typeface="+mn-ea"/>
              </a:rPr>
              <a:t>，</a:t>
            </a:r>
            <a:r>
              <a:rPr lang="zh-CN" altLang="en-US" sz="2400" dirty="0">
                <a:solidFill>
                  <a:srgbClr val="000000"/>
                </a:solidFill>
                <a:latin typeface="黑体" panose="02010609060101010101" pitchFamily="49" charset="-122"/>
                <a:ea typeface="黑体" panose="02010609060101010101" pitchFamily="49" charset="-122"/>
                <a:sym typeface="+mn-ea"/>
              </a:rPr>
              <a:t>则有：</a:t>
            </a:r>
            <a:endParaRPr lang="zh-CN" altLang="en-US" sz="2400" dirty="0">
              <a:solidFill>
                <a:srgbClr val="000000"/>
              </a:solidFill>
              <a:latin typeface="黑体" panose="02010609060101010101" pitchFamily="49" charset="-122"/>
              <a:ea typeface="黑体" panose="02010609060101010101" pitchFamily="49" charset="-122"/>
              <a:sym typeface="+mn-ea"/>
            </a:endParaRPr>
          </a:p>
        </p:txBody>
      </p:sp>
      <mc:AlternateContent xmlns:mc="http://schemas.openxmlformats.org/markup-compatibility/2006">
        <mc:Choice xmlns:a14="http://schemas.microsoft.com/office/drawing/2010/main" Requires="a14">
          <p:sp>
            <p:nvSpPr>
              <p:cNvPr id="11" name="文本框 10"/>
              <p:cNvSpPr txBox="1"/>
              <p:nvPr/>
            </p:nvSpPr>
            <p:spPr>
              <a:xfrm>
                <a:off x="6098476" y="5521579"/>
                <a:ext cx="2693035" cy="1204595"/>
              </a:xfrm>
              <a:prstGeom prst="rect">
                <a:avLst/>
              </a:prstGeom>
              <a:solidFill>
                <a:schemeClr val="bg1"/>
              </a:solidFill>
              <a:ln w="28575">
                <a:solidFill>
                  <a:srgbClr val="FFC000"/>
                </a:solidFill>
              </a:ln>
            </p:spPr>
            <p:txBody>
              <a:bodyPr wrap="none" rtlCol="0" anchor="t">
                <a:spAutoFit/>
              </a:bodyPr>
              <a:p>
                <a:pPr algn="l"/>
                <a14:m>
                  <m:oMathPara xmlns:m="http://schemas.openxmlformats.org/officeDocument/2006/math">
                    <m:oMathParaPr>
                      <m:jc m:val="centerGroup"/>
                    </m:oMathParaPr>
                    <m:oMath xmlns:m="http://schemas.openxmlformats.org/officeDocument/2006/math">
                      <m:f>
                        <m:fPr>
                          <m:ctrlPr>
                            <a:rPr lang="en-US" altLang="zh-CN" i="1">
                              <a:latin typeface="Cambria Math" panose="02040503050406030204" charset="0"/>
                              <a:cs typeface="Cambria Math" panose="02040503050406030204" charset="0"/>
                            </a:rPr>
                          </m:ctrlPr>
                        </m:fPr>
                        <m:num>
                          <m:r>
                            <a:rPr lang="en-US" altLang="zh-CN" i="1">
                              <a:latin typeface="Cambria Math" panose="02040503050406030204" charset="0"/>
                              <a:cs typeface="Cambria Math" panose="02040503050406030204" charset="0"/>
                            </a:rPr>
                            <m:t>𝐼</m:t>
                          </m:r>
                        </m:num>
                        <m:den>
                          <m:sSub>
                            <m:sSubPr>
                              <m:ctrlPr>
                                <a:rPr lang="en-US" altLang="zh-CN" i="1">
                                  <a:latin typeface="Cambria Math" panose="02040503050406030204" charset="0"/>
                                  <a:cs typeface="Cambria Math" panose="02040503050406030204" charset="0"/>
                                </a:rPr>
                              </m:ctrlPr>
                            </m:sSubPr>
                            <m:e>
                              <m:r>
                                <a:rPr lang="en-US" altLang="zh-CN" i="1">
                                  <a:latin typeface="Cambria Math" panose="02040503050406030204" charset="0"/>
                                  <a:cs typeface="Cambria Math" panose="02040503050406030204" charset="0"/>
                                </a:rPr>
                                <m:t>𝐼</m:t>
                              </m:r>
                            </m:e>
                            <m:sub>
                              <m:r>
                                <a:rPr lang="en-US" altLang="zh-CN" i="1">
                                  <a:latin typeface="Cambria Math" panose="02040503050406030204" charset="0"/>
                                  <a:cs typeface="Cambria Math" panose="02040503050406030204" charset="0"/>
                                </a:rPr>
                                <m:t>0</m:t>
                              </m:r>
                            </m:sub>
                          </m:sSub>
                        </m:den>
                      </m:f>
                      <m:r>
                        <a:rPr lang="en-US" altLang="zh-CN" i="1">
                          <a:latin typeface="Cambria Math" panose="02040503050406030204" charset="0"/>
                          <a:cs typeface="Cambria Math" panose="02040503050406030204" charset="0"/>
                        </a:rPr>
                        <m:t>=</m:t>
                      </m:r>
                      <m:f>
                        <m:fPr>
                          <m:ctrlPr>
                            <a:rPr lang="en-US" altLang="zh-CN" i="1">
                              <a:latin typeface="Cambria Math" panose="02040503050406030204" charset="0"/>
                              <a:cs typeface="Cambria Math" panose="02040503050406030204" charset="0"/>
                            </a:rPr>
                          </m:ctrlPr>
                        </m:fPr>
                        <m:num>
                          <m:sSub>
                            <m:sSubPr>
                              <m:ctrlPr>
                                <a:rPr lang="en-US" altLang="zh-CN" i="1">
                                  <a:latin typeface="Cambria Math" panose="02040503050406030204" charset="0"/>
                                  <a:cs typeface="Cambria Math" panose="02040503050406030204" charset="0"/>
                                </a:rPr>
                              </m:ctrlPr>
                            </m:sSubPr>
                            <m:e>
                              <m:r>
                                <a:rPr lang="en-US" altLang="zh-CN" i="1">
                                  <a:latin typeface="Cambria Math" panose="02040503050406030204" charset="0"/>
                                  <a:cs typeface="Cambria Math" panose="02040503050406030204" charset="0"/>
                                </a:rPr>
                                <m:t>𝑈</m:t>
                              </m:r>
                            </m:e>
                            <m:sub>
                              <m:r>
                                <a:rPr lang="en-US" altLang="zh-CN" i="1">
                                  <a:latin typeface="Cambria Math" panose="02040503050406030204" charset="0"/>
                                  <a:cs typeface="Cambria Math" panose="02040503050406030204" charset="0"/>
                                </a:rPr>
                                <m:t>𝑆</m:t>
                              </m:r>
                            </m:sub>
                          </m:sSub>
                        </m:num>
                        <m:den>
                          <m:rad>
                            <m:radPr>
                              <m:degHide m:val="on"/>
                              <m:ctrlPr>
                                <a:rPr lang="en-US" altLang="zh-CN" i="1">
                                  <a:latin typeface="Cambria Math" panose="02040503050406030204" charset="0"/>
                                  <a:cs typeface="Cambria Math" panose="02040503050406030204" charset="0"/>
                                </a:rPr>
                              </m:ctrlPr>
                            </m:radPr>
                            <m:deg/>
                            <m:e>
                              <m:r>
                                <a:rPr lang="en-US" altLang="zh-CN" i="1">
                                  <a:latin typeface="Cambria Math" panose="02040503050406030204" charset="0"/>
                                  <a:cs typeface="Cambria Math" panose="02040503050406030204" charset="0"/>
                                </a:rPr>
                                <m:t>1</m:t>
                              </m:r>
                              <m:r>
                                <a:rPr lang="en-US" altLang="zh-CN" i="1">
                                  <a:latin typeface="Cambria Math" panose="02040503050406030204" charset="0"/>
                                  <a:cs typeface="Cambria Math" panose="02040503050406030204" charset="0"/>
                                </a:rPr>
                                <m:t>+</m:t>
                              </m:r>
                              <m:sSup>
                                <m:sSupPr>
                                  <m:ctrlPr>
                                    <a:rPr lang="en-US" altLang="zh-CN" i="1">
                                      <a:latin typeface="Cambria Math" panose="02040503050406030204" charset="0"/>
                                      <a:cs typeface="Cambria Math" panose="02040503050406030204" charset="0"/>
                                    </a:rPr>
                                  </m:ctrlPr>
                                </m:sSupPr>
                                <m:e>
                                  <m:r>
                                    <a:rPr lang="en-US" altLang="zh-CN" i="1">
                                      <a:latin typeface="Cambria Math" panose="02040503050406030204" charset="0"/>
                                      <a:cs typeface="Cambria Math" panose="02040503050406030204" charset="0"/>
                                    </a:rPr>
                                    <m:t>𝑄</m:t>
                                  </m:r>
                                </m:e>
                                <m:sup>
                                  <m:r>
                                    <a:rPr lang="en-US" altLang="zh-CN" i="1">
                                      <a:latin typeface="Cambria Math" panose="02040503050406030204" charset="0"/>
                                      <a:cs typeface="Cambria Math" panose="02040503050406030204" charset="0"/>
                                    </a:rPr>
                                    <m:t>2</m:t>
                                  </m:r>
                                </m:sup>
                              </m:sSup>
                              <m:sSup>
                                <m:sSupPr>
                                  <m:ctrlPr>
                                    <a:rPr lang="en-US" altLang="zh-CN" i="1">
                                      <a:latin typeface="Cambria Math" panose="02040503050406030204" charset="0"/>
                                      <a:cs typeface="Cambria Math" panose="02040503050406030204" charset="0"/>
                                    </a:rPr>
                                  </m:ctrlPr>
                                </m:sSupPr>
                                <m:e>
                                  <m:d>
                                    <m:dPr>
                                      <m:ctrlPr>
                                        <a:rPr lang="en-US" altLang="zh-CN" i="1">
                                          <a:latin typeface="Cambria Math" panose="02040503050406030204" charset="0"/>
                                          <a:cs typeface="Cambria Math" panose="02040503050406030204" charset="0"/>
                                        </a:rPr>
                                      </m:ctrlPr>
                                    </m:dPr>
                                    <m:e>
                                      <m:f>
                                        <m:fPr>
                                          <m:ctrlPr>
                                            <a:rPr lang="en-US" altLang="zh-CN" i="1">
                                              <a:latin typeface="Cambria Math" panose="02040503050406030204" charset="0"/>
                                              <a:cs typeface="Cambria Math" panose="02040503050406030204" charset="0"/>
                                            </a:rPr>
                                          </m:ctrlPr>
                                        </m:fPr>
                                        <m:num>
                                          <m:r>
                                            <a:rPr lang="en-US" altLang="zh-CN" i="1">
                                              <a:latin typeface="Cambria Math" panose="02040503050406030204" charset="0"/>
                                              <a:cs typeface="Cambria Math" panose="02040503050406030204" charset="0"/>
                                            </a:rPr>
                                            <m:t>𝜔</m:t>
                                          </m:r>
                                        </m:num>
                                        <m:den>
                                          <m:sSub>
                                            <m:sSubPr>
                                              <m:ctrlPr>
                                                <a:rPr lang="en-US" altLang="zh-CN" i="1">
                                                  <a:latin typeface="Cambria Math" panose="02040503050406030204" charset="0"/>
                                                  <a:cs typeface="Cambria Math" panose="02040503050406030204" charset="0"/>
                                                </a:rPr>
                                              </m:ctrlPr>
                                            </m:sSubPr>
                                            <m:e>
                                              <m:r>
                                                <a:rPr lang="en-US" altLang="zh-CN" i="1">
                                                  <a:latin typeface="Cambria Math" panose="02040503050406030204" charset="0"/>
                                                  <a:cs typeface="Cambria Math" panose="02040503050406030204" charset="0"/>
                                                </a:rPr>
                                                <m:t>𝜔</m:t>
                                              </m:r>
                                            </m:e>
                                            <m:sub>
                                              <m:r>
                                                <a:rPr lang="en-US" altLang="zh-CN" i="1">
                                                  <a:latin typeface="Cambria Math" panose="02040503050406030204" charset="0"/>
                                                  <a:cs typeface="Cambria Math" panose="02040503050406030204" charset="0"/>
                                                </a:rPr>
                                                <m:t>0</m:t>
                                              </m:r>
                                            </m:sub>
                                          </m:sSub>
                                        </m:den>
                                      </m:f>
                                      <m:r>
                                        <a:rPr lang="en-US" altLang="zh-CN" i="1">
                                          <a:latin typeface="Cambria Math" panose="02040503050406030204" charset="0"/>
                                          <a:cs typeface="Cambria Math" panose="02040503050406030204" charset="0"/>
                                        </a:rPr>
                                        <m:t>−</m:t>
                                      </m:r>
                                      <m:f>
                                        <m:fPr>
                                          <m:ctrlPr>
                                            <a:rPr lang="en-US" altLang="zh-CN" i="1">
                                              <a:latin typeface="Cambria Math" panose="02040503050406030204" charset="0"/>
                                              <a:cs typeface="Cambria Math" panose="02040503050406030204" charset="0"/>
                                            </a:rPr>
                                          </m:ctrlPr>
                                        </m:fPr>
                                        <m:num>
                                          <m:sSub>
                                            <m:sSubPr>
                                              <m:ctrlPr>
                                                <a:rPr lang="en-US" altLang="zh-CN" i="1">
                                                  <a:latin typeface="Cambria Math" panose="02040503050406030204" charset="0"/>
                                                  <a:cs typeface="Cambria Math" panose="02040503050406030204" charset="0"/>
                                                </a:rPr>
                                              </m:ctrlPr>
                                            </m:sSubPr>
                                            <m:e>
                                              <m:r>
                                                <a:rPr lang="en-US" altLang="zh-CN" i="1">
                                                  <a:latin typeface="Cambria Math" panose="02040503050406030204" charset="0"/>
                                                  <a:cs typeface="Cambria Math" panose="02040503050406030204" charset="0"/>
                                                </a:rPr>
                                                <m:t>𝜔</m:t>
                                              </m:r>
                                            </m:e>
                                            <m:sub>
                                              <m:r>
                                                <a:rPr lang="en-US" altLang="zh-CN" i="1">
                                                  <a:latin typeface="Cambria Math" panose="02040503050406030204" charset="0"/>
                                                  <a:cs typeface="Cambria Math" panose="02040503050406030204" charset="0"/>
                                                </a:rPr>
                                                <m:t>0</m:t>
                                              </m:r>
                                            </m:sub>
                                          </m:sSub>
                                        </m:num>
                                        <m:den>
                                          <m:r>
                                            <a:rPr lang="en-US" altLang="zh-CN" i="1">
                                              <a:latin typeface="Cambria Math" panose="02040503050406030204" charset="0"/>
                                              <a:cs typeface="Cambria Math" panose="02040503050406030204" charset="0"/>
                                            </a:rPr>
                                            <m:t>𝜔</m:t>
                                          </m:r>
                                        </m:den>
                                      </m:f>
                                    </m:e>
                                  </m:d>
                                </m:e>
                                <m:sup>
                                  <m:r>
                                    <a:rPr lang="en-US" altLang="zh-CN" i="1">
                                      <a:latin typeface="Cambria Math" panose="02040503050406030204" charset="0"/>
                                      <a:cs typeface="Cambria Math" panose="02040503050406030204" charset="0"/>
                                    </a:rPr>
                                    <m:t>2</m:t>
                                  </m:r>
                                </m:sup>
                              </m:sSup>
                            </m:e>
                          </m:rad>
                        </m:den>
                      </m:f>
                    </m:oMath>
                  </m:oMathPara>
                </a14:m>
                <a:endParaRPr lang="zh-CN" altLang="en-US"/>
              </a:p>
            </p:txBody>
          </p:sp>
        </mc:Choice>
        <mc:Fallback>
          <p:sp>
            <p:nvSpPr>
              <p:cNvPr id="11" name="文本框 10"/>
              <p:cNvSpPr txBox="1">
                <a:spLocks noRot="1" noChangeAspect="1" noMove="1" noResize="1" noEditPoints="1" noAdjustHandles="1" noChangeArrowheads="1" noChangeShapeType="1" noTextEdit="1"/>
              </p:cNvSpPr>
              <p:nvPr/>
            </p:nvSpPr>
            <p:spPr>
              <a:xfrm>
                <a:off x="6098476" y="5521579"/>
                <a:ext cx="2693035" cy="1204595"/>
              </a:xfrm>
              <a:prstGeom prst="rect">
                <a:avLst/>
              </a:prstGeom>
              <a:blipFill rotWithShape="1">
                <a:blip r:embed="rId5"/>
                <a:stretch>
                  <a:fillRect l="-540" t="-1234" r="-521" b="-1139"/>
                </a:stretch>
              </a:blipFill>
              <a:ln w="28575">
                <a:solidFill>
                  <a:srgbClr val="FFC000"/>
                </a:solidFill>
              </a:ln>
            </p:spPr>
            <p:txBody>
              <a:bodyPr/>
              <a:lstStyle/>
              <a:p>
                <a:r>
                  <a:rPr lang="zh-CN" altLang="en-US">
                    <a:noFill/>
                  </a:rPr>
                  <a:t> </a:t>
                </a:r>
              </a:p>
            </p:txBody>
          </p:sp>
        </mc:Fallback>
      </mc:AlternateContent>
    </p:spTree>
    <p:custDataLst>
      <p:tags r:id="rId6"/>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0" name="文本框 7"/>
              <p:cNvSpPr txBox="1">
                <a:spLocks noChangeArrowheads="1"/>
              </p:cNvSpPr>
              <p:nvPr>
                <p:custDataLst>
                  <p:tags r:id="rId1"/>
                </p:custDataLst>
              </p:nvPr>
            </p:nvSpPr>
            <p:spPr bwMode="auto">
              <a:xfrm>
                <a:off x="2548890" y="1476375"/>
                <a:ext cx="6447155" cy="5169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nSpc>
                    <a:spcPct val="150000"/>
                  </a:lnSpc>
                </a:pP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上式表示了电流大小与电路工作频率</a:t>
                </a:r>
                <a14:m>
                  <m:oMath xmlns:m="http://schemas.openxmlformats.org/officeDocument/2006/math">
                    <m:r>
                      <m:rPr>
                        <m:sty m:val="p"/>
                      </m:rPr>
                      <a:rPr lang="en-US" altLang="zh-CN" sz="2400" dirty="0">
                        <a:solidFill>
                          <a:schemeClr val="dk1"/>
                        </a:solidFill>
                        <a:latin typeface="Cambria Math" panose="02040503050406030204" charset="0"/>
                        <a:ea typeface="黑体" panose="02010609060101010101" pitchFamily="49" charset="-122"/>
                        <a:cs typeface="Cambria Math" panose="02040503050406030204" charset="0"/>
                      </a:rPr>
                      <m:t>f</m:t>
                    </m:r>
                  </m:oMath>
                </a14:m>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之间的关系，叫做串联电路的电流幅频特性，如图所示，当电源频率向着</a:t>
                </a:r>
                <a14:m>
                  <m:oMath xmlns:m="http://schemas.openxmlformats.org/officeDocument/2006/math">
                    <m:r>
                      <m:rPr>
                        <m:sty m:val="p"/>
                      </m:rPr>
                      <a:rPr lang="en-US" altLang="zh-CN" sz="2400" dirty="0">
                        <a:solidFill>
                          <a:schemeClr val="dk1"/>
                        </a:solidFill>
                        <a:latin typeface="Cambria Math" panose="02040503050406030204" charset="0"/>
                        <a:ea typeface="黑体" panose="02010609060101010101" pitchFamily="49" charset="-122"/>
                        <a:cs typeface="Cambria Math" panose="02040503050406030204" charset="0"/>
                      </a:rPr>
                      <m:t>ω</m:t>
                    </m:r>
                    <m:r>
                      <a:rPr lang="en-US" altLang="zh-CN" sz="2400" dirty="0">
                        <a:solidFill>
                          <a:schemeClr val="dk1"/>
                        </a:solidFill>
                        <a:latin typeface="Cambria Math" panose="02040503050406030204" charset="0"/>
                        <a:ea typeface="MS Mincho" charset="0"/>
                        <a:cs typeface="Cambria Math" panose="02040503050406030204" charset="0"/>
                      </a:rPr>
                      <m:t>&gt;</m:t>
                    </m:r>
                    <m:sSub>
                      <m:sSubPr>
                        <m:ctrlPr>
                          <a:rPr lang="en-US" altLang="zh-CN" sz="2400" i="1" dirty="0">
                            <a:solidFill>
                              <a:schemeClr val="dk1"/>
                            </a:solidFill>
                            <a:latin typeface="Cambria Math" panose="02040503050406030204" charset="0"/>
                            <a:ea typeface="黑体" panose="02010609060101010101" pitchFamily="49" charset="-122"/>
                            <a:cs typeface="Cambria Math" panose="02040503050406030204" charset="0"/>
                          </a:rPr>
                        </m:ctrlPr>
                      </m:sSubPr>
                      <m:e>
                        <m:r>
                          <a:rPr lang="en-US" altLang="zh-CN" sz="2400" i="1" dirty="0">
                            <a:solidFill>
                              <a:schemeClr val="dk1"/>
                            </a:solidFill>
                            <a:latin typeface="Cambria Math" panose="02040503050406030204" charset="0"/>
                            <a:ea typeface="MS Mincho" charset="0"/>
                            <a:cs typeface="Cambria Math" panose="02040503050406030204" charset="0"/>
                          </a:rPr>
                          <m:t>𝜔</m:t>
                        </m:r>
                      </m:e>
                      <m:sub>
                        <m:r>
                          <a:rPr lang="en-US" altLang="zh-CN" sz="2400" i="1" dirty="0">
                            <a:solidFill>
                              <a:schemeClr val="dk1"/>
                            </a:solidFill>
                            <a:latin typeface="Cambria Math" panose="02040503050406030204" charset="0"/>
                            <a:ea typeface="MS Mincho" charset="0"/>
                            <a:cs typeface="Cambria Math" panose="02040503050406030204" charset="0"/>
                          </a:rPr>
                          <m:t>0</m:t>
                        </m:r>
                      </m:sub>
                    </m:sSub>
                  </m:oMath>
                </a14:m>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或</a:t>
                </a:r>
                <a14:m>
                  <m:oMath xmlns:m="http://schemas.openxmlformats.org/officeDocument/2006/math">
                    <m:r>
                      <m:rPr>
                        <m:sty m:val="p"/>
                      </m:rPr>
                      <a:rPr lang="en-US" altLang="zh-CN" sz="2400" dirty="0">
                        <a:solidFill>
                          <a:schemeClr val="dk1"/>
                        </a:solidFill>
                        <a:latin typeface="Cambria Math" panose="02040503050406030204" charset="0"/>
                        <a:ea typeface="黑体" panose="02010609060101010101" pitchFamily="49" charset="-122"/>
                        <a:cs typeface="Cambria Math" panose="02040503050406030204" charset="0"/>
                      </a:rPr>
                      <m:t>ω</m:t>
                    </m:r>
                    <m:r>
                      <a:rPr lang="en-US" altLang="zh-CN" sz="2400" dirty="0">
                        <a:solidFill>
                          <a:schemeClr val="dk1"/>
                        </a:solidFill>
                        <a:latin typeface="Cambria Math" panose="02040503050406030204" charset="0"/>
                        <a:ea typeface="MS Mincho" charset="0"/>
                        <a:cs typeface="Cambria Math" panose="02040503050406030204" charset="0"/>
                      </a:rPr>
                      <m:t>&lt;</m:t>
                    </m:r>
                    <m:sSub>
                      <m:sSubPr>
                        <m:ctrlPr>
                          <a:rPr lang="en-US" altLang="zh-CN" sz="2400" i="1" dirty="0">
                            <a:solidFill>
                              <a:schemeClr val="dk1"/>
                            </a:solidFill>
                            <a:latin typeface="Cambria Math" panose="02040503050406030204" charset="0"/>
                            <a:ea typeface="黑体" panose="02010609060101010101" pitchFamily="49" charset="-122"/>
                            <a:cs typeface="Cambria Math" panose="02040503050406030204" charset="0"/>
                          </a:rPr>
                        </m:ctrlPr>
                      </m:sSubPr>
                      <m:e>
                        <m:r>
                          <a:rPr lang="en-US" altLang="zh-CN" sz="2400" i="1" dirty="0">
                            <a:solidFill>
                              <a:schemeClr val="dk1"/>
                            </a:solidFill>
                            <a:latin typeface="Cambria Math" panose="02040503050406030204" charset="0"/>
                            <a:ea typeface="MS Mincho" charset="0"/>
                            <a:cs typeface="Cambria Math" panose="02040503050406030204" charset="0"/>
                          </a:rPr>
                          <m:t>𝜔</m:t>
                        </m:r>
                      </m:e>
                      <m:sub>
                        <m:r>
                          <a:rPr lang="en-US" altLang="zh-CN" sz="2400" i="1" dirty="0">
                            <a:solidFill>
                              <a:schemeClr val="dk1"/>
                            </a:solidFill>
                            <a:latin typeface="Cambria Math" panose="02040503050406030204" charset="0"/>
                            <a:ea typeface="MS Mincho" charset="0"/>
                            <a:cs typeface="Cambria Math" panose="02040503050406030204" charset="0"/>
                          </a:rPr>
                          <m:t>0</m:t>
                        </m:r>
                      </m:sub>
                    </m:sSub>
                  </m:oMath>
                </a14:m>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方向偏离谐振频率</a:t>
                </a:r>
                <a14:m>
                  <m:oMath xmlns:m="http://schemas.openxmlformats.org/officeDocument/2006/math">
                    <m:sSub>
                      <m:sSubPr>
                        <m:ctrlPr>
                          <a:rPr lang="en-US" altLang="zh-CN" sz="2400" i="1" dirty="0">
                            <a:solidFill>
                              <a:schemeClr val="dk1"/>
                            </a:solidFill>
                            <a:latin typeface="Cambria Math" panose="02040503050406030204" charset="0"/>
                            <a:ea typeface="黑体" panose="02010609060101010101" pitchFamily="49" charset="-122"/>
                            <a:cs typeface="Cambria Math" panose="02040503050406030204" charset="0"/>
                          </a:rPr>
                        </m:ctrlPr>
                      </m:sSubPr>
                      <m:e>
                        <m:r>
                          <a:rPr lang="en-US" altLang="zh-CN" sz="2400" i="1" dirty="0">
                            <a:solidFill>
                              <a:schemeClr val="dk1"/>
                            </a:solidFill>
                            <a:latin typeface="Cambria Math" panose="02040503050406030204" charset="0"/>
                            <a:ea typeface="MS Mincho" charset="0"/>
                            <a:cs typeface="Cambria Math" panose="02040503050406030204" charset="0"/>
                          </a:rPr>
                          <m:t>𝜔</m:t>
                        </m:r>
                      </m:e>
                      <m:sub>
                        <m:r>
                          <a:rPr lang="en-US" altLang="zh-CN" sz="2400" i="1" dirty="0">
                            <a:solidFill>
                              <a:schemeClr val="dk1"/>
                            </a:solidFill>
                            <a:latin typeface="Cambria Math" panose="02040503050406030204" charset="0"/>
                            <a:ea typeface="MS Mincho" charset="0"/>
                            <a:cs typeface="Cambria Math" panose="02040503050406030204" charset="0"/>
                          </a:rPr>
                          <m:t>0</m:t>
                        </m:r>
                      </m:sub>
                    </m:sSub>
                  </m:oMath>
                </a14:m>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时，</a:t>
                </a:r>
                <a:r>
                  <a:rPr lang="en-US"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Z</a:t>
                </a: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都逐渐增大，电流也都逐渐变小至零。</a:t>
                </a:r>
                <a:endParaRPr lang="en-US"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nSpc>
                    <a:spcPct val="150000"/>
                  </a:lnSpc>
                </a:pP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    说明只有在谐振频率附近，电路中的电流才有较大值，偏离这一频率，电流值则很小，这种把谐振频率附近的电流选择出来的特性称为频率选择性。</a:t>
                </a:r>
                <a:endPar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mc:Choice>
        <mc:Fallback>
          <p:sp>
            <p:nvSpPr>
              <p:cNvPr id="20" name="文本框 7"/>
              <p:cNvSpPr txBox="1">
                <a:spLocks noRot="1" noChangeAspect="1" noMove="1" noResize="1" noEditPoints="1" noAdjustHandles="1" noChangeArrowheads="1" noChangeShapeType="1" noTextEdit="1"/>
              </p:cNvSpPr>
              <p:nvPr>
                <p:custDataLst>
                  <p:tags r:id="rId2"/>
                </p:custDataLst>
              </p:nvPr>
            </p:nvSpPr>
            <p:spPr bwMode="auto">
              <a:xfrm>
                <a:off x="2548890" y="1476375"/>
                <a:ext cx="6447155" cy="5169535"/>
              </a:xfrm>
              <a:prstGeom prst="rect">
                <a:avLst/>
              </a:prstGeom>
              <a:blipFill rotWithShape="1">
                <a:blip r:embed="rId3"/>
                <a:stretch>
                  <a:fillRect/>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21" name="图片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2639" y="2675192"/>
            <a:ext cx="2308225" cy="2520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9" name="组合 8"/>
          <p:cNvGrpSpPr/>
          <p:nvPr/>
        </p:nvGrpSpPr>
        <p:grpSpPr>
          <a:xfrm>
            <a:off x="6985" y="414655"/>
            <a:ext cx="9143365" cy="430530"/>
            <a:chOff x="11" y="653"/>
            <a:chExt cx="14399" cy="678"/>
          </a:xfrm>
        </p:grpSpPr>
        <p:grpSp>
          <p:nvGrpSpPr>
            <p:cNvPr id="3" name="组合 2"/>
            <p:cNvGrpSpPr/>
            <p:nvPr/>
          </p:nvGrpSpPr>
          <p:grpSpPr>
            <a:xfrm rot="0">
              <a:off x="6546" y="653"/>
              <a:ext cx="7864" cy="640"/>
              <a:chOff x="6546" y="653"/>
              <a:chExt cx="7864" cy="640"/>
            </a:xfrm>
          </p:grpSpPr>
          <p:grpSp>
            <p:nvGrpSpPr>
              <p:cNvPr id="23" name="组合 22"/>
              <p:cNvGrpSpPr/>
              <p:nvPr/>
            </p:nvGrpSpPr>
            <p:grpSpPr>
              <a:xfrm rot="0">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a:extLst>
                  <a:ext uri="{909E8E84-426E-40DD-AFC4-6F175D3DCCD1}">
                    <a14:hiddenFill xmlns:a14="http://schemas.microsoft.com/office/drawing/2010/main">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4" name="文本框 3"/>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sp>
          <p:nvSpPr>
            <p:cNvPr id="8" name="文本框 7"/>
            <p:cNvSpPr txBox="1"/>
            <p:nvPr/>
          </p:nvSpPr>
          <p:spPr>
            <a:xfrm>
              <a:off x="11" y="654"/>
              <a:ext cx="12276" cy="677"/>
            </a:xfrm>
            <a:prstGeom prst="rect">
              <a:avLst/>
            </a:prstGeom>
            <a:noFill/>
          </p:spPr>
          <p:txBody>
            <a:bodyPr wrap="square" rtlCol="0" anchor="t">
              <a:spAutoFit/>
            </a:bodyPr>
            <a:p>
              <a:pPr>
                <a:spcBef>
                  <a:spcPct val="50000"/>
                </a:spcBef>
              </a:pP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单元12</a:t>
              </a:r>
              <a:r>
                <a:rPr kumimoji="1" lang="en-US" altLang="zh-CN"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交流电路的频率特性</a:t>
              </a:r>
              <a:endPar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sp>
        <p:nvSpPr>
          <p:cNvPr id="5" name="文本框 4"/>
          <p:cNvSpPr txBox="1"/>
          <p:nvPr/>
        </p:nvSpPr>
        <p:spPr>
          <a:xfrm>
            <a:off x="6985" y="899160"/>
            <a:ext cx="4850130" cy="542290"/>
          </a:xfrm>
          <a:prstGeom prst="rect">
            <a:avLst/>
          </a:prstGeom>
          <a:noFill/>
        </p:spPr>
        <p:txBody>
          <a:bodyPr wrap="square" rtlCol="0" anchor="t">
            <a:noAutofit/>
          </a:bodyPr>
          <a:p>
            <a:pPr>
              <a:spcBef>
                <a:spcPct val="50000"/>
              </a:spcBef>
            </a:pPr>
            <a:r>
              <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三、</a:t>
            </a:r>
            <a:r>
              <a:rPr kumimoji="1" lang="en-US" altLang="zh-CN"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串联电路的频率特性和应用</a:t>
            </a:r>
            <a:endPar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endParaRPr>
          </a:p>
          <a:p>
            <a:pPr>
              <a:spcBef>
                <a:spcPct val="50000"/>
              </a:spcBef>
            </a:pPr>
            <a:endPar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endParaRPr>
          </a:p>
        </p:txBody>
      </p:sp>
    </p:spTree>
    <p:custDataLst>
      <p:tags r:id="rId5"/>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8" name="图片 9"/>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425450" y="2277428"/>
            <a:ext cx="2671394" cy="2917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9" name="组合 8"/>
          <p:cNvGrpSpPr/>
          <p:nvPr/>
        </p:nvGrpSpPr>
        <p:grpSpPr>
          <a:xfrm>
            <a:off x="6985" y="414655"/>
            <a:ext cx="9143365" cy="430530"/>
            <a:chOff x="11" y="653"/>
            <a:chExt cx="14399" cy="678"/>
          </a:xfrm>
        </p:grpSpPr>
        <p:grpSp>
          <p:nvGrpSpPr>
            <p:cNvPr id="3" name="组合 2"/>
            <p:cNvGrpSpPr/>
            <p:nvPr/>
          </p:nvGrpSpPr>
          <p:grpSpPr>
            <a:xfrm rot="0">
              <a:off x="6546" y="653"/>
              <a:ext cx="7864" cy="640"/>
              <a:chOff x="6546" y="653"/>
              <a:chExt cx="7864" cy="640"/>
            </a:xfrm>
          </p:grpSpPr>
          <p:grpSp>
            <p:nvGrpSpPr>
              <p:cNvPr id="23" name="组合 22"/>
              <p:cNvGrpSpPr/>
              <p:nvPr/>
            </p:nvGrpSpPr>
            <p:grpSpPr>
              <a:xfrm rot="0">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a:extLst>
                  <a:ext uri="{909E8E84-426E-40DD-AFC4-6F175D3DCCD1}">
                    <a14:hiddenFill xmlns:a14="http://schemas.microsoft.com/office/drawing/2010/main">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4" name="文本框 3"/>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sp>
          <p:nvSpPr>
            <p:cNvPr id="8" name="文本框 7"/>
            <p:cNvSpPr txBox="1"/>
            <p:nvPr/>
          </p:nvSpPr>
          <p:spPr>
            <a:xfrm>
              <a:off x="11" y="654"/>
              <a:ext cx="12276" cy="677"/>
            </a:xfrm>
            <a:prstGeom prst="rect">
              <a:avLst/>
            </a:prstGeom>
            <a:noFill/>
          </p:spPr>
          <p:txBody>
            <a:bodyPr wrap="square" rtlCol="0" anchor="t">
              <a:spAutoFit/>
            </a:bodyPr>
            <a:p>
              <a:pPr>
                <a:spcBef>
                  <a:spcPct val="50000"/>
                </a:spcBef>
              </a:pP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单元12</a:t>
              </a:r>
              <a:r>
                <a:rPr kumimoji="1" lang="en-US" altLang="zh-CN"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交流电路的频率特性</a:t>
              </a:r>
              <a:endPar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sp>
        <p:nvSpPr>
          <p:cNvPr id="5" name="文本框 4"/>
          <p:cNvSpPr txBox="1"/>
          <p:nvPr/>
        </p:nvSpPr>
        <p:spPr>
          <a:xfrm>
            <a:off x="6985" y="1097280"/>
            <a:ext cx="4850130" cy="542290"/>
          </a:xfrm>
          <a:prstGeom prst="rect">
            <a:avLst/>
          </a:prstGeom>
          <a:noFill/>
        </p:spPr>
        <p:txBody>
          <a:bodyPr wrap="square" rtlCol="0" anchor="t">
            <a:noAutofit/>
          </a:bodyPr>
          <a:p>
            <a:pPr>
              <a:spcBef>
                <a:spcPct val="50000"/>
              </a:spcBef>
            </a:pPr>
            <a:r>
              <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三、</a:t>
            </a:r>
            <a:r>
              <a:rPr kumimoji="1" lang="en-US" altLang="zh-CN"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串联电路的频率特性和应用</a:t>
            </a:r>
            <a:endPar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endParaRPr>
          </a:p>
          <a:p>
            <a:pPr>
              <a:spcBef>
                <a:spcPct val="50000"/>
              </a:spcBef>
            </a:pPr>
            <a:endPar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endParaRPr>
          </a:p>
        </p:txBody>
      </p:sp>
      <mc:AlternateContent xmlns:mc="http://schemas.openxmlformats.org/markup-compatibility/2006">
        <mc:Choice xmlns:a14="http://schemas.microsoft.com/office/drawing/2010/main" Requires="a14">
          <p:sp>
            <p:nvSpPr>
              <p:cNvPr id="2" name="文本框 1"/>
              <p:cNvSpPr txBox="1"/>
              <p:nvPr/>
            </p:nvSpPr>
            <p:spPr>
              <a:xfrm>
                <a:off x="3488690" y="2183130"/>
                <a:ext cx="5206365" cy="3435985"/>
              </a:xfrm>
              <a:prstGeom prst="rect">
                <a:avLst/>
              </a:prstGeom>
              <a:noFill/>
            </p:spPr>
            <p:txBody>
              <a:bodyPr wrap="square" rtlCol="0" anchor="t">
                <a:spAutoFit/>
              </a:bodyPr>
              <a:p>
                <a:pPr>
                  <a:lnSpc>
                    <a:spcPct val="150000"/>
                  </a:lnSpc>
                </a:pPr>
                <a:r>
                  <a:rPr lang="zh-CN" altLang="en-US" sz="2400">
                    <a:latin typeface="黑体" panose="02010609060101010101" pitchFamily="49" charset="-122"/>
                    <a:ea typeface="黑体" panose="02010609060101010101" pitchFamily="49" charset="-122"/>
                    <a:cs typeface="黑体" panose="02010609060101010101" pitchFamily="49" charset="-122"/>
                  </a:rPr>
                  <a:t>当外加电源</a:t>
                </a:r>
                <a14:m>
                  <m:oMath xmlns:m="http://schemas.openxmlformats.org/officeDocument/2006/math">
                    <m:sSub>
                      <m:sSubPr>
                        <m:ctrlPr>
                          <a:rPr lang="en-US" altLang="zh-CN" sz="2400" i="1">
                            <a:latin typeface="Cambria Math" panose="02040503050406030204" charset="0"/>
                            <a:ea typeface="黑体" panose="02010609060101010101" pitchFamily="49" charset="-122"/>
                            <a:cs typeface="Cambria Math" panose="02040503050406030204" charset="0"/>
                          </a:rPr>
                        </m:ctrlPr>
                      </m:sSubPr>
                      <m:e>
                        <m:r>
                          <a:rPr lang="en-US" altLang="zh-CN" sz="2400" i="1">
                            <a:latin typeface="Cambria Math" panose="02040503050406030204" charset="0"/>
                            <a:ea typeface="黑体" panose="02010609060101010101" pitchFamily="49" charset="-122"/>
                            <a:cs typeface="Cambria Math" panose="02040503050406030204" charset="0"/>
                          </a:rPr>
                          <m:t>𝑢</m:t>
                        </m:r>
                      </m:e>
                      <m:sub>
                        <m:r>
                          <a:rPr lang="en-US" altLang="zh-CN" sz="2400" i="1">
                            <a:latin typeface="Cambria Math" panose="02040503050406030204" charset="0"/>
                            <a:ea typeface="黑体" panose="02010609060101010101" pitchFamily="49" charset="-122"/>
                            <a:cs typeface="Cambria Math" panose="02040503050406030204" charset="0"/>
                          </a:rPr>
                          <m:t>𝑆</m:t>
                        </m:r>
                      </m:sub>
                    </m:sSub>
                  </m:oMath>
                </a14:m>
                <a:r>
                  <a:rPr lang="zh-CN" altLang="en-US" sz="2400">
                    <a:latin typeface="黑体" panose="02010609060101010101" pitchFamily="49" charset="-122"/>
                    <a:ea typeface="黑体" panose="02010609060101010101" pitchFamily="49" charset="-122"/>
                    <a:cs typeface="黑体" panose="02010609060101010101" pitchFamily="49" charset="-122"/>
                  </a:rPr>
                  <a:t>的频率</a:t>
                </a:r>
                <a:r>
                  <a:rPr lang="en-US" altLang="zh-CN" sz="2400">
                    <a:latin typeface="黑体" panose="02010609060101010101" pitchFamily="49" charset="-122"/>
                    <a:ea typeface="黑体" panose="02010609060101010101" pitchFamily="49" charset="-122"/>
                    <a:cs typeface="黑体" panose="02010609060101010101" pitchFamily="49" charset="-122"/>
                  </a:rPr>
                  <a:t>       </a:t>
                </a:r>
                <a:r>
                  <a:rPr lang="zh-CN" altLang="en-US" sz="2400">
                    <a:latin typeface="黑体" panose="02010609060101010101" pitchFamily="49" charset="-122"/>
                    <a:ea typeface="黑体" panose="02010609060101010101" pitchFamily="49" charset="-122"/>
                    <a:cs typeface="黑体" panose="02010609060101010101" pitchFamily="49" charset="-122"/>
                  </a:rPr>
                  <a:t>时，电路处于谐振状态。</a:t>
                </a:r>
                <a:endParaRPr lang="zh-CN" altLang="en-US" sz="2400">
                  <a:latin typeface="黑体" panose="02010609060101010101" pitchFamily="49" charset="-122"/>
                  <a:ea typeface="黑体" panose="02010609060101010101" pitchFamily="49" charset="-122"/>
                  <a:cs typeface="黑体" panose="02010609060101010101" pitchFamily="49" charset="-122"/>
                </a:endParaRPr>
              </a:p>
              <a:p>
                <a:pPr>
                  <a:lnSpc>
                    <a:spcPct val="150000"/>
                  </a:lnSpc>
                </a:pPr>
                <a:r>
                  <a:rPr lang="zh-CN" altLang="en-US" sz="2400">
                    <a:latin typeface="黑体" panose="02010609060101010101" pitchFamily="49" charset="-122"/>
                    <a:ea typeface="黑体" panose="02010609060101010101" pitchFamily="49" charset="-122"/>
                    <a:cs typeface="黑体" panose="02010609060101010101" pitchFamily="49" charset="-122"/>
                  </a:rPr>
                  <a:t>当</a:t>
                </a:r>
                <a:r>
                  <a:rPr lang="en-US" altLang="zh-CN" sz="2400">
                    <a:latin typeface="黑体" panose="02010609060101010101" pitchFamily="49" charset="-122"/>
                    <a:ea typeface="黑体" panose="02010609060101010101" pitchFamily="49" charset="-122"/>
                    <a:cs typeface="黑体" panose="02010609060101010101" pitchFamily="49" charset="-122"/>
                  </a:rPr>
                  <a:t>       </a:t>
                </a:r>
                <a:r>
                  <a:rPr lang="zh-CN" altLang="en-US" sz="2400">
                    <a:latin typeface="黑体" panose="02010609060101010101" pitchFamily="49" charset="-122"/>
                    <a:ea typeface="黑体" panose="02010609060101010101" pitchFamily="49" charset="-122"/>
                    <a:cs typeface="黑体" panose="02010609060101010101" pitchFamily="49" charset="-122"/>
                  </a:rPr>
                  <a:t>时，称为电路处于失谐状</a:t>
                </a:r>
                <a:endParaRPr lang="zh-CN" altLang="en-US" sz="2400">
                  <a:latin typeface="黑体" panose="02010609060101010101" pitchFamily="49" charset="-122"/>
                  <a:ea typeface="黑体" panose="02010609060101010101" pitchFamily="49" charset="-122"/>
                  <a:cs typeface="黑体" panose="02010609060101010101" pitchFamily="49" charset="-122"/>
                </a:endParaRPr>
              </a:p>
              <a:p>
                <a:pPr>
                  <a:lnSpc>
                    <a:spcPct val="150000"/>
                  </a:lnSpc>
                </a:pPr>
                <a:r>
                  <a:rPr lang="zh-CN" altLang="en-US" sz="2400">
                    <a:latin typeface="黑体" panose="02010609060101010101" pitchFamily="49" charset="-122"/>
                    <a:ea typeface="黑体" panose="02010609060101010101" pitchFamily="49" charset="-122"/>
                    <a:cs typeface="黑体" panose="02010609060101010101" pitchFamily="49" charset="-122"/>
                  </a:rPr>
                  <a:t>态。</a:t>
                </a:r>
                <a:endParaRPr lang="zh-CN" altLang="en-US" sz="2400">
                  <a:latin typeface="黑体" panose="02010609060101010101" pitchFamily="49" charset="-122"/>
                  <a:ea typeface="黑体" panose="02010609060101010101" pitchFamily="49" charset="-122"/>
                  <a:cs typeface="黑体" panose="02010609060101010101" pitchFamily="49" charset="-122"/>
                </a:endParaRPr>
              </a:p>
              <a:p>
                <a:pPr>
                  <a:lnSpc>
                    <a:spcPct val="150000"/>
                  </a:lnSpc>
                </a:pPr>
                <a:r>
                  <a:rPr lang="zh-CN" altLang="en-US" sz="2400">
                    <a:latin typeface="黑体" panose="02010609060101010101" pitchFamily="49" charset="-122"/>
                    <a:ea typeface="黑体" panose="02010609060101010101" pitchFamily="49" charset="-122"/>
                    <a:cs typeface="黑体" panose="02010609060101010101" pitchFamily="49" charset="-122"/>
                  </a:rPr>
                  <a:t>若</a:t>
                </a:r>
                <a:r>
                  <a:rPr lang="en-US" altLang="zh-CN" sz="2400">
                    <a:latin typeface="黑体" panose="02010609060101010101" pitchFamily="49" charset="-122"/>
                    <a:ea typeface="黑体" panose="02010609060101010101" pitchFamily="49" charset="-122"/>
                    <a:cs typeface="黑体" panose="02010609060101010101" pitchFamily="49" charset="-122"/>
                  </a:rPr>
                  <a:t>       </a:t>
                </a:r>
                <a:r>
                  <a:rPr lang="zh-CN" altLang="en-US" sz="2400">
                    <a:latin typeface="黑体" panose="02010609060101010101" pitchFamily="49" charset="-122"/>
                    <a:ea typeface="黑体" panose="02010609060101010101" pitchFamily="49" charset="-122"/>
                    <a:cs typeface="黑体" panose="02010609060101010101" pitchFamily="49" charset="-122"/>
                  </a:rPr>
                  <a:t>，则</a:t>
                </a:r>
                <a14:m>
                  <m:oMath xmlns:m="http://schemas.openxmlformats.org/officeDocument/2006/math">
                    <m:sSub>
                      <m:sSubPr>
                        <m:ctrlPr>
                          <a:rPr lang="en-US" altLang="zh-CN" sz="2400" i="1">
                            <a:latin typeface="Cambria Math" panose="02040503050406030204" charset="0"/>
                            <a:ea typeface="黑体" panose="02010609060101010101" pitchFamily="49" charset="-122"/>
                            <a:cs typeface="Cambria Math" panose="02040503050406030204" charset="0"/>
                          </a:rPr>
                        </m:ctrlPr>
                      </m:sSubPr>
                      <m:e>
                        <m:r>
                          <a:rPr lang="en-US" altLang="zh-CN" sz="2400" i="1">
                            <a:latin typeface="Cambria Math" panose="02040503050406030204" charset="0"/>
                            <a:ea typeface="黑体" panose="02010609060101010101" pitchFamily="49" charset="-122"/>
                            <a:cs typeface="Cambria Math" panose="02040503050406030204" charset="0"/>
                          </a:rPr>
                          <m:t>𝑋</m:t>
                        </m:r>
                      </m:e>
                      <m:sub>
                        <m:r>
                          <a:rPr lang="en-US" altLang="zh-CN" sz="2400" i="1">
                            <a:latin typeface="Cambria Math" panose="02040503050406030204" charset="0"/>
                            <a:ea typeface="黑体" panose="02010609060101010101" pitchFamily="49" charset="-122"/>
                            <a:cs typeface="Cambria Math" panose="02040503050406030204" charset="0"/>
                          </a:rPr>
                          <m:t>𝐿</m:t>
                        </m:r>
                      </m:sub>
                    </m:sSub>
                    <m:r>
                      <a:rPr lang="en-US" altLang="zh-CN" sz="2400" i="1">
                        <a:latin typeface="Cambria Math" panose="02040503050406030204" charset="0"/>
                        <a:ea typeface="黑体" panose="02010609060101010101" pitchFamily="49" charset="-122"/>
                        <a:cs typeface="Cambria Math" panose="02040503050406030204" charset="0"/>
                      </a:rPr>
                      <m:t>&gt;</m:t>
                    </m:r>
                    <m:sSub>
                      <m:sSubPr>
                        <m:ctrlPr>
                          <a:rPr lang="en-US" altLang="zh-CN" sz="2400" i="1">
                            <a:latin typeface="Cambria Math" panose="02040503050406030204" charset="0"/>
                            <a:ea typeface="黑体" panose="02010609060101010101" pitchFamily="49" charset="-122"/>
                            <a:cs typeface="Cambria Math" panose="02040503050406030204" charset="0"/>
                          </a:rPr>
                        </m:ctrlPr>
                      </m:sSubPr>
                      <m:e>
                        <m:r>
                          <a:rPr lang="en-US" altLang="zh-CN" sz="2400" i="1">
                            <a:latin typeface="Cambria Math" panose="02040503050406030204" charset="0"/>
                            <a:ea typeface="黑体" panose="02010609060101010101" pitchFamily="49" charset="-122"/>
                            <a:cs typeface="Cambria Math" panose="02040503050406030204" charset="0"/>
                          </a:rPr>
                          <m:t>𝑋</m:t>
                        </m:r>
                      </m:e>
                      <m:sub>
                        <m:r>
                          <a:rPr lang="en-US" altLang="zh-CN" sz="2400" i="1">
                            <a:latin typeface="Cambria Math" panose="02040503050406030204" charset="0"/>
                            <a:ea typeface="黑体" panose="02010609060101010101" pitchFamily="49" charset="-122"/>
                            <a:cs typeface="Cambria Math" panose="02040503050406030204" charset="0"/>
                          </a:rPr>
                          <m:t>𝐶</m:t>
                        </m:r>
                      </m:sub>
                    </m:sSub>
                  </m:oMath>
                </a14:m>
                <a:r>
                  <a:rPr lang="zh-CN" altLang="en-US" sz="2400">
                    <a:latin typeface="黑体" panose="02010609060101010101" pitchFamily="49" charset="-122"/>
                    <a:ea typeface="黑体" panose="02010609060101010101" pitchFamily="49" charset="-122"/>
                    <a:cs typeface="黑体" panose="02010609060101010101" pitchFamily="49" charset="-122"/>
                  </a:rPr>
                  <a:t>，电路呈感性。</a:t>
                </a:r>
                <a14:m>
                  <m:oMath xmlns:m="http://schemas.openxmlformats.org/officeDocument/2006/math">
                    <a:fld id="{A014E3AA-ED43-4096-A193-A1A0533394C9}" type="mathplaceholder">
                      <a:rPr lang="zh-CN" altLang="en-US" sz="2400" i="1">
                        <a:latin typeface="Cambria Math" panose="02040503050406030204" charset="0"/>
                        <a:ea typeface="黑体" panose="02010609060101010101" pitchFamily="49" charset="-122"/>
                        <a:cs typeface="Cambria Math" panose="02040503050406030204" charset="0"/>
                      </a:rPr>
                      <a:t>在此处键入公式。</a:t>
                    </a:fld>
                  </m:oMath>
                </a14:m>
                <a:endParaRPr lang="zh-CN" altLang="en-US" sz="2400">
                  <a:latin typeface="黑体" panose="02010609060101010101" pitchFamily="49" charset="-122"/>
                  <a:ea typeface="黑体" panose="02010609060101010101" pitchFamily="49" charset="-122"/>
                  <a:cs typeface="黑体" panose="02010609060101010101" pitchFamily="49" charset="-122"/>
                </a:endParaRPr>
              </a:p>
            </p:txBody>
          </p:sp>
        </mc:Choice>
        <mc:Fallback>
          <p:sp>
            <p:nvSpPr>
              <p:cNvPr id="2" name="文本框 1"/>
              <p:cNvSpPr txBox="1">
                <a:spLocks noRot="1" noChangeAspect="1" noMove="1" noResize="1" noEditPoints="1" noAdjustHandles="1" noChangeArrowheads="1" noChangeShapeType="1" noTextEdit="1"/>
              </p:cNvSpPr>
              <p:nvPr/>
            </p:nvSpPr>
            <p:spPr>
              <a:xfrm>
                <a:off x="3488690" y="2183130"/>
                <a:ext cx="5206365" cy="3435985"/>
              </a:xfrm>
              <a:prstGeom prst="rect">
                <a:avLst/>
              </a:prstGeom>
              <a:blipFill rotWithShape="1">
                <a:blip r:embed="rId2"/>
                <a:stretch>
                  <a:fillRect r="-1390"/>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文本框 5"/>
              <p:cNvSpPr txBox="1"/>
              <p:nvPr/>
            </p:nvSpPr>
            <p:spPr>
              <a:xfrm>
                <a:off x="3928046" y="3429254"/>
                <a:ext cx="1057275" cy="460375"/>
              </a:xfrm>
              <a:prstGeom prst="rect">
                <a:avLst/>
              </a:prstGeom>
              <a:noFill/>
            </p:spPr>
            <p:txBody>
              <a:bodyPr wrap="none" rtlCol="0" anchor="t">
                <a:spAutoFit/>
              </a:bodyPr>
              <a:p>
                <a:pPr algn="l"/>
                <a14:m>
                  <m:oMathPara xmlns:m="http://schemas.openxmlformats.org/officeDocument/2006/math">
                    <m:oMathParaPr>
                      <m:jc m:val="centerGroup"/>
                    </m:oMathParaPr>
                    <m:oMath xmlns:m="http://schemas.openxmlformats.org/officeDocument/2006/math">
                      <m:r>
                        <a:rPr lang="en-US" altLang="zh-CN" sz="2400" i="1">
                          <a:latin typeface="Cambria Math" panose="02040503050406030204" charset="0"/>
                          <a:cs typeface="Cambria Math" panose="02040503050406030204" charset="0"/>
                        </a:rPr>
                        <m:t>𝑓</m:t>
                      </m:r>
                      <m:r>
                        <a:rPr lang="en-US" altLang="zh-CN" sz="2400" i="1">
                          <a:latin typeface="Cambria Math" panose="02040503050406030204" charset="0"/>
                          <a:cs typeface="Cambria Math" panose="02040503050406030204" charset="0"/>
                        </a:rPr>
                        <m:t>≠</m:t>
                      </m:r>
                      <m:sSub>
                        <m:sSubPr>
                          <m:ctrlPr>
                            <a:rPr lang="en-US" altLang="zh-CN" sz="2400" i="1">
                              <a:latin typeface="Cambria Math" panose="02040503050406030204" charset="0"/>
                              <a:cs typeface="Cambria Math" panose="02040503050406030204" charset="0"/>
                            </a:rPr>
                          </m:ctrlPr>
                        </m:sSubPr>
                        <m:e>
                          <m:r>
                            <a:rPr lang="en-US" altLang="zh-CN" sz="2400" i="1">
                              <a:latin typeface="Cambria Math" panose="02040503050406030204" charset="0"/>
                              <a:cs typeface="Cambria Math" panose="02040503050406030204" charset="0"/>
                            </a:rPr>
                            <m:t>𝑓</m:t>
                          </m:r>
                        </m:e>
                        <m:sub>
                          <m:r>
                            <a:rPr lang="en-US" altLang="zh-CN" sz="2400" i="1">
                              <a:latin typeface="Cambria Math" panose="02040503050406030204" charset="0"/>
                              <a:cs typeface="Cambria Math" panose="02040503050406030204" charset="0"/>
                            </a:rPr>
                            <m:t>0</m:t>
                          </m:r>
                        </m:sub>
                      </m:sSub>
                    </m:oMath>
                  </m:oMathPara>
                </a14:m>
                <a:endParaRPr lang="zh-CN" altLang="en-US" sz="2400"/>
              </a:p>
            </p:txBody>
          </p:sp>
        </mc:Choice>
        <mc:Fallback>
          <p:sp>
            <p:nvSpPr>
              <p:cNvPr id="6" name="文本框 5"/>
              <p:cNvSpPr txBox="1">
                <a:spLocks noRot="1" noChangeAspect="1" noMove="1" noResize="1" noEditPoints="1" noAdjustHandles="1" noChangeArrowheads="1" noChangeShapeType="1" noTextEdit="1"/>
              </p:cNvSpPr>
              <p:nvPr/>
            </p:nvSpPr>
            <p:spPr>
              <a:xfrm>
                <a:off x="3928046" y="3429254"/>
                <a:ext cx="1057275" cy="460375"/>
              </a:xfrm>
              <a:prstGeom prst="rect">
                <a:avLst/>
              </a:prstGeom>
              <a:blipFill rotWithShape="1">
                <a:blip r:embed="rId3"/>
                <a:stretch>
                  <a:fillRect l="-54" t="-55" r="54" b="55"/>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7" name="文本框 6"/>
              <p:cNvSpPr txBox="1"/>
              <p:nvPr/>
            </p:nvSpPr>
            <p:spPr>
              <a:xfrm>
                <a:off x="6306121" y="2354199"/>
                <a:ext cx="1057275" cy="460375"/>
              </a:xfrm>
              <a:prstGeom prst="rect">
                <a:avLst/>
              </a:prstGeom>
              <a:noFill/>
            </p:spPr>
            <p:txBody>
              <a:bodyPr wrap="none" rtlCol="0" anchor="t">
                <a:spAutoFit/>
              </a:bodyPr>
              <a:p>
                <a:pPr algn="l"/>
                <a14:m>
                  <m:oMathPara xmlns:m="http://schemas.openxmlformats.org/officeDocument/2006/math">
                    <m:oMathParaPr>
                      <m:jc m:val="centerGroup"/>
                    </m:oMathParaPr>
                    <m:oMath xmlns:m="http://schemas.openxmlformats.org/officeDocument/2006/math">
                      <m:r>
                        <a:rPr lang="en-US" altLang="zh-CN" sz="2400" i="1">
                          <a:latin typeface="Cambria Math" panose="02040503050406030204" charset="0"/>
                          <a:cs typeface="Cambria Math" panose="02040503050406030204" charset="0"/>
                        </a:rPr>
                        <m:t>𝑓</m:t>
                      </m:r>
                      <m:r>
                        <a:rPr lang="en-US" altLang="zh-CN" sz="2400" i="1">
                          <a:latin typeface="Cambria Math" panose="02040503050406030204" charset="0"/>
                          <a:cs typeface="Cambria Math" panose="02040503050406030204" charset="0"/>
                        </a:rPr>
                        <m:t>=</m:t>
                      </m:r>
                      <m:sSub>
                        <m:sSubPr>
                          <m:ctrlPr>
                            <a:rPr lang="en-US" altLang="zh-CN" sz="2400" i="1">
                              <a:latin typeface="Cambria Math" panose="02040503050406030204" charset="0"/>
                              <a:cs typeface="Cambria Math" panose="02040503050406030204" charset="0"/>
                            </a:rPr>
                          </m:ctrlPr>
                        </m:sSubPr>
                        <m:e>
                          <m:r>
                            <a:rPr lang="en-US" altLang="zh-CN" sz="2400" i="1">
                              <a:latin typeface="Cambria Math" panose="02040503050406030204" charset="0"/>
                              <a:cs typeface="Cambria Math" panose="02040503050406030204" charset="0"/>
                            </a:rPr>
                            <m:t>𝑓</m:t>
                          </m:r>
                        </m:e>
                        <m:sub>
                          <m:r>
                            <a:rPr lang="en-US" altLang="zh-CN" sz="2400" i="1">
                              <a:latin typeface="Cambria Math" panose="02040503050406030204" charset="0"/>
                              <a:cs typeface="Cambria Math" panose="02040503050406030204" charset="0"/>
                            </a:rPr>
                            <m:t>0</m:t>
                          </m:r>
                        </m:sub>
                      </m:sSub>
                    </m:oMath>
                  </m:oMathPara>
                </a14:m>
                <a:endParaRPr lang="zh-CN" altLang="en-US" sz="2400"/>
              </a:p>
            </p:txBody>
          </p:sp>
        </mc:Choice>
        <mc:Fallback>
          <p:sp>
            <p:nvSpPr>
              <p:cNvPr id="7" name="文本框 6"/>
              <p:cNvSpPr txBox="1">
                <a:spLocks noRot="1" noChangeAspect="1" noMove="1" noResize="1" noEditPoints="1" noAdjustHandles="1" noChangeArrowheads="1" noChangeShapeType="1" noTextEdit="1"/>
              </p:cNvSpPr>
              <p:nvPr/>
            </p:nvSpPr>
            <p:spPr>
              <a:xfrm>
                <a:off x="6306121" y="2354199"/>
                <a:ext cx="1057275" cy="460375"/>
              </a:xfrm>
              <a:prstGeom prst="rect">
                <a:avLst/>
              </a:prstGeom>
              <a:blipFill rotWithShape="1">
                <a:blip r:embed="rId4"/>
                <a:stretch>
                  <a:fillRect l="-54" t="-55" r="54" b="55"/>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10" name="文本框 9"/>
              <p:cNvSpPr txBox="1"/>
              <p:nvPr/>
            </p:nvSpPr>
            <p:spPr>
              <a:xfrm>
                <a:off x="3939476" y="4573524"/>
                <a:ext cx="1057910" cy="460375"/>
              </a:xfrm>
              <a:prstGeom prst="rect">
                <a:avLst/>
              </a:prstGeom>
              <a:noFill/>
            </p:spPr>
            <p:txBody>
              <a:bodyPr wrap="none" rtlCol="0" anchor="t">
                <a:spAutoFit/>
              </a:bodyPr>
              <a:p>
                <a:pPr algn="l"/>
                <a14:m>
                  <m:oMathPara xmlns:m="http://schemas.openxmlformats.org/officeDocument/2006/math">
                    <m:oMathParaPr>
                      <m:jc m:val="centerGroup"/>
                    </m:oMathParaPr>
                    <m:oMath xmlns:m="http://schemas.openxmlformats.org/officeDocument/2006/math">
                      <m:r>
                        <a:rPr lang="en-US" altLang="zh-CN" sz="2400" i="1">
                          <a:latin typeface="Cambria Math" panose="02040503050406030204" charset="0"/>
                          <a:cs typeface="Cambria Math" panose="02040503050406030204" charset="0"/>
                        </a:rPr>
                        <m:t>𝑓</m:t>
                      </m:r>
                      <m:r>
                        <a:rPr lang="en-US" altLang="zh-CN" sz="2400" i="1">
                          <a:latin typeface="Cambria Math" panose="02040503050406030204" charset="0"/>
                          <a:cs typeface="Cambria Math" panose="02040503050406030204" charset="0"/>
                        </a:rPr>
                        <m:t>&lt;</m:t>
                      </m:r>
                      <m:sSub>
                        <m:sSubPr>
                          <m:ctrlPr>
                            <a:rPr lang="en-US" altLang="zh-CN" sz="2400" i="1">
                              <a:latin typeface="Cambria Math" panose="02040503050406030204" charset="0"/>
                              <a:cs typeface="Cambria Math" panose="02040503050406030204" charset="0"/>
                            </a:rPr>
                          </m:ctrlPr>
                        </m:sSubPr>
                        <m:e>
                          <m:r>
                            <a:rPr lang="en-US" altLang="zh-CN" sz="2400" i="1">
                              <a:latin typeface="Cambria Math" panose="02040503050406030204" charset="0"/>
                              <a:cs typeface="Cambria Math" panose="02040503050406030204" charset="0"/>
                            </a:rPr>
                            <m:t>𝑓</m:t>
                          </m:r>
                        </m:e>
                        <m:sub>
                          <m:r>
                            <a:rPr lang="en-US" altLang="zh-CN" sz="2400" i="1">
                              <a:latin typeface="Cambria Math" panose="02040503050406030204" charset="0"/>
                              <a:cs typeface="Cambria Math" panose="02040503050406030204" charset="0"/>
                            </a:rPr>
                            <m:t>0</m:t>
                          </m:r>
                        </m:sub>
                      </m:sSub>
                    </m:oMath>
                  </m:oMathPara>
                </a14:m>
                <a:endParaRPr lang="zh-CN" altLang="en-US" sz="2400"/>
              </a:p>
            </p:txBody>
          </p:sp>
        </mc:Choice>
        <mc:Fallback>
          <p:sp>
            <p:nvSpPr>
              <p:cNvPr id="10" name="文本框 9"/>
              <p:cNvSpPr txBox="1">
                <a:spLocks noRot="1" noChangeAspect="1" noMove="1" noResize="1" noEditPoints="1" noAdjustHandles="1" noChangeArrowheads="1" noChangeShapeType="1" noTextEdit="1"/>
              </p:cNvSpPr>
              <p:nvPr/>
            </p:nvSpPr>
            <p:spPr>
              <a:xfrm>
                <a:off x="3939476" y="4573524"/>
                <a:ext cx="1057910" cy="460375"/>
              </a:xfrm>
              <a:prstGeom prst="rect">
                <a:avLst/>
              </a:prstGeom>
              <a:blipFill rotWithShape="1">
                <a:blip r:embed="rId5"/>
                <a:stretch>
                  <a:fillRect l="-54" t="-55" r="54" b="55"/>
                </a:stretch>
              </a:blipFill>
            </p:spPr>
            <p:txBody>
              <a:bodyPr/>
              <a:lstStyle/>
              <a:p>
                <a:r>
                  <a:rPr lang="zh-CN" altLang="en-US">
                    <a:noFill/>
                  </a:rPr>
                  <a:t> </a:t>
                </a:r>
              </a:p>
            </p:txBody>
          </p:sp>
        </mc:Fallback>
      </mc:AlternateContent>
    </p:spTree>
    <p:custDataLst>
      <p:tags r:id="rId6"/>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矩形 3"/>
              <p:cNvSpPr/>
              <p:nvPr>
                <p:custDataLst>
                  <p:tags r:id="rId1"/>
                </p:custDataLst>
              </p:nvPr>
            </p:nvSpPr>
            <p:spPr>
              <a:xfrm>
                <a:off x="383540" y="4181475"/>
                <a:ext cx="8224520" cy="2676525"/>
              </a:xfrm>
              <a:prstGeom prst="rect">
                <a:avLst/>
              </a:prstGeom>
            </p:spPr>
            <p:txBody>
              <a:bodyPr wrap="square">
                <a:spAutoFit/>
              </a:bodyPr>
              <a:lstStyle/>
              <a:p>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频率</a:t>
                </a:r>
                <a14:m>
                  <m:oMath xmlns:m="http://schemas.openxmlformats.org/officeDocument/2006/math">
                    <m:r>
                      <a:rPr lang="en-US" altLang="zh-CN" sz="2400" i="1" dirty="0">
                        <a:solidFill>
                          <a:schemeClr val="dk1"/>
                        </a:solidFill>
                        <a:latin typeface="Cambria Math" panose="02040503050406030204" charset="0"/>
                        <a:ea typeface="黑体" panose="02010609060101010101" pitchFamily="49" charset="-122"/>
                        <a:cs typeface="Cambria Math" panose="02040503050406030204" charset="0"/>
                      </a:rPr>
                      <m:t>𝑓</m:t>
                    </m:r>
                  </m:oMath>
                </a14:m>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在通频带以内</a:t>
                </a:r>
                <a:r>
                  <a:rPr lang="en-US"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即</a:t>
                </a:r>
                <a14:m>
                  <m:oMath xmlns:m="http://schemas.openxmlformats.org/officeDocument/2006/math">
                    <m:sSub>
                      <m:sSubPr>
                        <m:ctrlPr>
                          <a:rPr lang="en-US" altLang="zh-CN" sz="2400" i="1" dirty="0">
                            <a:solidFill>
                              <a:schemeClr val="dk1"/>
                            </a:solidFill>
                            <a:latin typeface="Cambria Math" panose="02040503050406030204" charset="0"/>
                            <a:ea typeface="黑体" panose="02010609060101010101" pitchFamily="49" charset="-122"/>
                            <a:cs typeface="Cambria Math" panose="02040503050406030204" charset="0"/>
                          </a:rPr>
                        </m:ctrlPr>
                      </m:sSubPr>
                      <m:e>
                        <m:r>
                          <a:rPr lang="en-US" altLang="zh-CN" sz="2400" i="1" dirty="0">
                            <a:solidFill>
                              <a:schemeClr val="dk1"/>
                            </a:solidFill>
                            <a:latin typeface="Cambria Math" panose="02040503050406030204" charset="0"/>
                            <a:ea typeface="黑体" panose="02010609060101010101" pitchFamily="49" charset="-122"/>
                            <a:cs typeface="Cambria Math" panose="02040503050406030204" charset="0"/>
                          </a:rPr>
                          <m:t>𝑓</m:t>
                        </m:r>
                      </m:e>
                      <m:sub>
                        <m:r>
                          <a:rPr lang="en-US" altLang="zh-CN" sz="2400" i="1" dirty="0">
                            <a:solidFill>
                              <a:schemeClr val="dk1"/>
                            </a:solidFill>
                            <a:latin typeface="Cambria Math" panose="02040503050406030204" charset="0"/>
                            <a:ea typeface="黑体" panose="02010609060101010101" pitchFamily="49" charset="-122"/>
                            <a:cs typeface="Cambria Math" panose="02040503050406030204" charset="0"/>
                          </a:rPr>
                          <m:t>1</m:t>
                        </m:r>
                      </m:sub>
                    </m:sSub>
                    <m:r>
                      <a:rPr lang="en-US" altLang="zh-CN" sz="2400" i="1" dirty="0">
                        <a:solidFill>
                          <a:schemeClr val="dk1"/>
                        </a:solidFill>
                        <a:latin typeface="Cambria Math" panose="02040503050406030204" charset="0"/>
                        <a:ea typeface="黑体" panose="02010609060101010101" pitchFamily="49" charset="-122"/>
                        <a:cs typeface="Cambria Math" panose="02040503050406030204" charset="0"/>
                      </a:rPr>
                      <m:t>&lt;</m:t>
                    </m:r>
                    <m:r>
                      <a:rPr lang="en-US" altLang="zh-CN" sz="2400" i="1" dirty="0">
                        <a:solidFill>
                          <a:schemeClr val="dk1"/>
                        </a:solidFill>
                        <a:latin typeface="Cambria Math" panose="02040503050406030204" charset="0"/>
                        <a:ea typeface="黑体" panose="02010609060101010101" pitchFamily="49" charset="-122"/>
                        <a:cs typeface="Cambria Math" panose="02040503050406030204" charset="0"/>
                      </a:rPr>
                      <m:t>𝑓</m:t>
                    </m:r>
                    <m:r>
                      <a:rPr lang="en-US" altLang="zh-CN" sz="2400" i="1" dirty="0">
                        <a:solidFill>
                          <a:schemeClr val="dk1"/>
                        </a:solidFill>
                        <a:latin typeface="Cambria Math" panose="02040503050406030204" charset="0"/>
                        <a:ea typeface="黑体" panose="02010609060101010101" pitchFamily="49" charset="-122"/>
                        <a:cs typeface="Cambria Math" panose="02040503050406030204" charset="0"/>
                      </a:rPr>
                      <m:t>&lt;</m:t>
                    </m:r>
                    <m:sSub>
                      <m:sSubPr>
                        <m:ctrlPr>
                          <a:rPr lang="en-US" altLang="zh-CN" sz="2400" i="1" dirty="0">
                            <a:solidFill>
                              <a:schemeClr val="dk1"/>
                            </a:solidFill>
                            <a:latin typeface="Cambria Math" panose="02040503050406030204" charset="0"/>
                            <a:ea typeface="黑体" panose="02010609060101010101" pitchFamily="49" charset="-122"/>
                            <a:cs typeface="Cambria Math" panose="02040503050406030204" charset="0"/>
                          </a:rPr>
                        </m:ctrlPr>
                      </m:sSubPr>
                      <m:e>
                        <m:r>
                          <a:rPr lang="en-US" altLang="zh-CN" sz="2400" i="1" dirty="0">
                            <a:solidFill>
                              <a:schemeClr val="dk1"/>
                            </a:solidFill>
                            <a:latin typeface="Cambria Math" panose="02040503050406030204" charset="0"/>
                            <a:ea typeface="黑体" panose="02010609060101010101" pitchFamily="49" charset="-122"/>
                            <a:cs typeface="Cambria Math" panose="02040503050406030204" charset="0"/>
                          </a:rPr>
                          <m:t>𝑓</m:t>
                        </m:r>
                      </m:e>
                      <m:sub>
                        <m:r>
                          <a:rPr lang="en-US" altLang="zh-CN" sz="2400" i="1" dirty="0">
                            <a:solidFill>
                              <a:schemeClr val="dk1"/>
                            </a:solidFill>
                            <a:latin typeface="Cambria Math" panose="02040503050406030204" charset="0"/>
                            <a:ea typeface="黑体" panose="02010609060101010101" pitchFamily="49" charset="-122"/>
                            <a:cs typeface="Cambria Math" panose="02040503050406030204" charset="0"/>
                          </a:rPr>
                          <m:t>2</m:t>
                        </m:r>
                      </m:sub>
                    </m:sSub>
                  </m:oMath>
                </a14:m>
                <a:r>
                  <a:rPr lang="en-US"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的信号</a:t>
                </a: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sym typeface="+mn-ea"/>
                  </a:rPr>
                  <a:t>，</a:t>
                </a: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可以在串联谐振电路中产生较大的电流</a:t>
                </a: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sym typeface="+mn-ea"/>
                  </a:rPr>
                  <a:t>，</a:t>
                </a:r>
                <a:endPar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sym typeface="+mn-ea"/>
                </a:endParaRPr>
              </a:p>
              <a:p>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而频率</a:t>
                </a:r>
                <a14:m>
                  <m:oMath xmlns:m="http://schemas.openxmlformats.org/officeDocument/2006/math">
                    <m:r>
                      <a:rPr lang="en-US" altLang="zh-CN" sz="2400" i="1" dirty="0">
                        <a:solidFill>
                          <a:schemeClr val="dk1"/>
                        </a:solidFill>
                        <a:latin typeface="Cambria Math" panose="02040503050406030204" charset="0"/>
                        <a:ea typeface="黑体" panose="02010609060101010101" pitchFamily="49" charset="-122"/>
                        <a:cs typeface="Cambria Math" panose="02040503050406030204" charset="0"/>
                      </a:rPr>
                      <m:t>𝑓</m:t>
                    </m:r>
                  </m:oMath>
                </a14:m>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在通频带以外</a:t>
                </a:r>
                <a:r>
                  <a:rPr lang="en-US"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即</a:t>
                </a:r>
                <a14:m>
                  <m:oMath xmlns:m="http://schemas.openxmlformats.org/officeDocument/2006/math">
                    <m:r>
                      <a:rPr lang="en-US" altLang="zh-CN" sz="2400" i="1" dirty="0">
                        <a:solidFill>
                          <a:schemeClr val="dk1"/>
                        </a:solidFill>
                        <a:latin typeface="Cambria Math" panose="02040503050406030204" charset="0"/>
                        <a:ea typeface="黑体" panose="02010609060101010101" pitchFamily="49" charset="-122"/>
                        <a:cs typeface="Cambria Math" panose="02040503050406030204" charset="0"/>
                      </a:rPr>
                      <m:t>𝑓</m:t>
                    </m:r>
                    <m:r>
                      <a:rPr lang="en-US" altLang="zh-CN" sz="2400" i="1" dirty="0">
                        <a:solidFill>
                          <a:schemeClr val="dk1"/>
                        </a:solidFill>
                        <a:latin typeface="Cambria Math" panose="02040503050406030204" charset="0"/>
                        <a:ea typeface="黑体" panose="02010609060101010101" pitchFamily="49" charset="-122"/>
                        <a:cs typeface="Cambria Math" panose="02040503050406030204" charset="0"/>
                      </a:rPr>
                      <m:t>&lt;</m:t>
                    </m:r>
                    <m:sSub>
                      <m:sSubPr>
                        <m:ctrlPr>
                          <a:rPr lang="en-US" altLang="zh-CN" sz="2400" i="1" dirty="0">
                            <a:solidFill>
                              <a:schemeClr val="dk1"/>
                            </a:solidFill>
                            <a:latin typeface="Cambria Math" panose="02040503050406030204" charset="0"/>
                            <a:ea typeface="黑体" panose="02010609060101010101" pitchFamily="49" charset="-122"/>
                            <a:cs typeface="Cambria Math" panose="02040503050406030204" charset="0"/>
                          </a:rPr>
                        </m:ctrlPr>
                      </m:sSubPr>
                      <m:e>
                        <m:r>
                          <a:rPr lang="en-US" altLang="zh-CN" sz="2400" i="1" dirty="0">
                            <a:solidFill>
                              <a:schemeClr val="dk1"/>
                            </a:solidFill>
                            <a:latin typeface="Cambria Math" panose="02040503050406030204" charset="0"/>
                            <a:ea typeface="黑体" panose="02010609060101010101" pitchFamily="49" charset="-122"/>
                            <a:cs typeface="Cambria Math" panose="02040503050406030204" charset="0"/>
                          </a:rPr>
                          <m:t>𝑓</m:t>
                        </m:r>
                      </m:e>
                      <m:sub>
                        <m:r>
                          <a:rPr lang="en-US" altLang="zh-CN" sz="2400" i="1" dirty="0">
                            <a:solidFill>
                              <a:schemeClr val="dk1"/>
                            </a:solidFill>
                            <a:latin typeface="Cambria Math" panose="02040503050406030204" charset="0"/>
                            <a:ea typeface="黑体" panose="02010609060101010101" pitchFamily="49" charset="-122"/>
                            <a:cs typeface="Cambria Math" panose="02040503050406030204" charset="0"/>
                          </a:rPr>
                          <m:t>1</m:t>
                        </m:r>
                      </m:sub>
                    </m:sSub>
                  </m:oMath>
                </a14:m>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或</a:t>
                </a:r>
                <a14:m>
                  <m:oMath xmlns:m="http://schemas.openxmlformats.org/officeDocument/2006/math">
                    <m:r>
                      <a:rPr lang="en-US" altLang="zh-CN" sz="2400" i="1" dirty="0">
                        <a:solidFill>
                          <a:schemeClr val="dk1"/>
                        </a:solidFill>
                        <a:latin typeface="Cambria Math" panose="02040503050406030204" charset="0"/>
                        <a:ea typeface="黑体" panose="02010609060101010101" pitchFamily="49" charset="-122"/>
                        <a:cs typeface="Cambria Math" panose="02040503050406030204" charset="0"/>
                      </a:rPr>
                      <m:t>𝑓</m:t>
                    </m:r>
                    <m:r>
                      <a:rPr lang="en-US" altLang="zh-CN" sz="2400" i="1" dirty="0">
                        <a:solidFill>
                          <a:schemeClr val="dk1"/>
                        </a:solidFill>
                        <a:latin typeface="Cambria Math" panose="02040503050406030204" charset="0"/>
                        <a:ea typeface="黑体" panose="02010609060101010101" pitchFamily="49" charset="-122"/>
                        <a:cs typeface="Cambria Math" panose="02040503050406030204" charset="0"/>
                      </a:rPr>
                      <m:t>&gt;</m:t>
                    </m:r>
                    <m:sSub>
                      <m:sSubPr>
                        <m:ctrlPr>
                          <a:rPr lang="en-US" altLang="zh-CN" sz="2400" i="1" dirty="0">
                            <a:solidFill>
                              <a:schemeClr val="dk1"/>
                            </a:solidFill>
                            <a:latin typeface="Cambria Math" panose="02040503050406030204" charset="0"/>
                            <a:ea typeface="黑体" panose="02010609060101010101" pitchFamily="49" charset="-122"/>
                            <a:cs typeface="Cambria Math" panose="02040503050406030204" charset="0"/>
                          </a:rPr>
                        </m:ctrlPr>
                      </m:sSubPr>
                      <m:e>
                        <m:r>
                          <a:rPr lang="en-US" altLang="zh-CN" sz="2400" i="1" dirty="0">
                            <a:solidFill>
                              <a:schemeClr val="dk1"/>
                            </a:solidFill>
                            <a:latin typeface="Cambria Math" panose="02040503050406030204" charset="0"/>
                            <a:ea typeface="黑体" panose="02010609060101010101" pitchFamily="49" charset="-122"/>
                            <a:cs typeface="Cambria Math" panose="02040503050406030204" charset="0"/>
                          </a:rPr>
                          <m:t>𝑓</m:t>
                        </m:r>
                      </m:e>
                      <m:sub>
                        <m:r>
                          <a:rPr lang="en-US" altLang="zh-CN" sz="2400" i="1" dirty="0">
                            <a:solidFill>
                              <a:schemeClr val="dk1"/>
                            </a:solidFill>
                            <a:latin typeface="Cambria Math" panose="02040503050406030204" charset="0"/>
                            <a:ea typeface="黑体" panose="02010609060101010101" pitchFamily="49" charset="-122"/>
                            <a:cs typeface="Cambria Math" panose="02040503050406030204" charset="0"/>
                          </a:rPr>
                          <m:t>2</m:t>
                        </m:r>
                      </m:sub>
                    </m:sSub>
                  </m:oMath>
                </a14:m>
                <a:r>
                  <a:rPr lang="en-US"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的信号， 仅在串联谐振电路中产生很小的电流。</a:t>
                </a:r>
                <a:endParaRPr lang="en-US"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Ｑ值越大说明电路的选择性越好，但频带较窄；反之， 若频带越宽，则要求Ｑ值越小</a:t>
                </a: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sym typeface="+mn-ea"/>
                  </a:rPr>
                  <a:t>，</a:t>
                </a: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而选择性越差</a:t>
                </a: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sym typeface="+mn-ea"/>
                  </a:rPr>
                  <a:t>。</a:t>
                </a: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选择性与频带宽度是相互矛盾的两个物理量。</a:t>
                </a:r>
                <a:endPar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mc:Choice>
        <mc:Fallback>
          <p:sp>
            <p:nvSpPr>
              <p:cNvPr id="4" name="矩形 3"/>
              <p:cNvSpPr>
                <a:spLocks noRot="1" noChangeAspect="1" noMove="1" noResize="1" noEditPoints="1" noAdjustHandles="1" noChangeArrowheads="1" noChangeShapeType="1" noTextEdit="1"/>
              </p:cNvSpPr>
              <p:nvPr>
                <p:custDataLst>
                  <p:tags r:id="rId2"/>
                </p:custDataLst>
              </p:nvPr>
            </p:nvSpPr>
            <p:spPr>
              <a:xfrm>
                <a:off x="383540" y="4181475"/>
                <a:ext cx="8224520" cy="2676525"/>
              </a:xfrm>
              <a:prstGeom prst="rect">
                <a:avLst/>
              </a:prstGeom>
              <a:blipFill rotWithShape="1">
                <a:blip r:embed="rId3"/>
                <a:stretch>
                  <a:fillRect/>
                </a:stretch>
              </a:blipFill>
            </p:spPr>
            <p:txBody>
              <a:bodyPr/>
              <a:lstStyle/>
              <a:p>
                <a:r>
                  <a:rPr lang="zh-CN" altLang="en-US">
                    <a:noFill/>
                  </a:rPr>
                  <a:t> </a:t>
                </a:r>
              </a:p>
            </p:txBody>
          </p:sp>
        </mc:Fallback>
      </mc:AlternateContent>
      <p:grpSp>
        <p:nvGrpSpPr>
          <p:cNvPr id="9" name="组合 8"/>
          <p:cNvGrpSpPr/>
          <p:nvPr/>
        </p:nvGrpSpPr>
        <p:grpSpPr>
          <a:xfrm>
            <a:off x="6985" y="414655"/>
            <a:ext cx="9143365" cy="430530"/>
            <a:chOff x="11" y="653"/>
            <a:chExt cx="14399" cy="678"/>
          </a:xfrm>
        </p:grpSpPr>
        <p:grpSp>
          <p:nvGrpSpPr>
            <p:cNvPr id="3" name="组合 2"/>
            <p:cNvGrpSpPr/>
            <p:nvPr/>
          </p:nvGrpSpPr>
          <p:grpSpPr>
            <a:xfrm rot="0">
              <a:off x="6546" y="653"/>
              <a:ext cx="7864" cy="640"/>
              <a:chOff x="6546" y="653"/>
              <a:chExt cx="7864" cy="640"/>
            </a:xfrm>
          </p:grpSpPr>
          <p:grpSp>
            <p:nvGrpSpPr>
              <p:cNvPr id="23" name="组合 22"/>
              <p:cNvGrpSpPr/>
              <p:nvPr/>
            </p:nvGrpSpPr>
            <p:grpSpPr>
              <a:xfrm rot="0">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a:extLst>
                  <a:ext uri="{909E8E84-426E-40DD-AFC4-6F175D3DCCD1}">
                    <a14:hiddenFill xmlns:a14="http://schemas.microsoft.com/office/drawing/2010/main">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 name="文本框 1"/>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sp>
          <p:nvSpPr>
            <p:cNvPr id="8" name="文本框 7"/>
            <p:cNvSpPr txBox="1"/>
            <p:nvPr/>
          </p:nvSpPr>
          <p:spPr>
            <a:xfrm>
              <a:off x="11" y="654"/>
              <a:ext cx="12276" cy="677"/>
            </a:xfrm>
            <a:prstGeom prst="rect">
              <a:avLst/>
            </a:prstGeom>
            <a:noFill/>
          </p:spPr>
          <p:txBody>
            <a:bodyPr wrap="square" rtlCol="0" anchor="t">
              <a:spAutoFit/>
            </a:bodyPr>
            <a:p>
              <a:pPr>
                <a:spcBef>
                  <a:spcPct val="50000"/>
                </a:spcBef>
              </a:pP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单元12</a:t>
              </a:r>
              <a:r>
                <a:rPr kumimoji="1" lang="en-US" altLang="zh-CN"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交流电路的频率特性</a:t>
              </a:r>
              <a:endPar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sp>
        <p:nvSpPr>
          <p:cNvPr id="5" name="文本框 4"/>
          <p:cNvSpPr txBox="1"/>
          <p:nvPr/>
        </p:nvSpPr>
        <p:spPr>
          <a:xfrm>
            <a:off x="6985" y="899160"/>
            <a:ext cx="4850130" cy="542290"/>
          </a:xfrm>
          <a:prstGeom prst="rect">
            <a:avLst/>
          </a:prstGeom>
          <a:noFill/>
        </p:spPr>
        <p:txBody>
          <a:bodyPr wrap="square" rtlCol="0" anchor="t">
            <a:noAutofit/>
          </a:bodyPr>
          <a:p>
            <a:pPr>
              <a:spcBef>
                <a:spcPct val="50000"/>
              </a:spcBef>
            </a:pPr>
            <a:r>
              <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三、</a:t>
            </a:r>
            <a:r>
              <a:rPr kumimoji="1" lang="en-US" altLang="zh-CN"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串联电路的频率特性和应用</a:t>
            </a:r>
            <a:endPar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endParaRPr>
          </a:p>
          <a:p>
            <a:pPr>
              <a:spcBef>
                <a:spcPct val="50000"/>
              </a:spcBef>
            </a:pPr>
            <a:endPar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endParaRPr>
          </a:p>
        </p:txBody>
      </p:sp>
      <mc:AlternateContent xmlns:mc="http://schemas.openxmlformats.org/markup-compatibility/2006">
        <mc:Choice xmlns:a14="http://schemas.microsoft.com/office/drawing/2010/main" Requires="a14">
          <p:sp>
            <p:nvSpPr>
              <p:cNvPr id="6" name="文本框 5"/>
              <p:cNvSpPr txBox="1"/>
              <p:nvPr/>
            </p:nvSpPr>
            <p:spPr>
              <a:xfrm>
                <a:off x="383540" y="1486535"/>
                <a:ext cx="8432800" cy="1198880"/>
              </a:xfrm>
              <a:prstGeom prst="rect">
                <a:avLst/>
              </a:prstGeom>
              <a:noFill/>
            </p:spPr>
            <p:txBody>
              <a:bodyPr wrap="square" rtlCol="0" anchor="t">
                <a:spAutoFit/>
              </a:bodyPr>
              <a:p>
                <a:r>
                  <a:rPr lang="zh-CN" altLang="en-US" sz="2400">
                    <a:latin typeface="黑体" panose="02010609060101010101" pitchFamily="49" charset="-122"/>
                    <a:ea typeface="黑体" panose="02010609060101010101" pitchFamily="49" charset="-122"/>
                    <a:cs typeface="黑体" panose="02010609060101010101" pitchFamily="49" charset="-122"/>
                  </a:rPr>
                  <a:t>在实际应用中，规定把电流</a:t>
                </a:r>
                <a14:m>
                  <m:oMath xmlns:m="http://schemas.openxmlformats.org/officeDocument/2006/math">
                    <m:r>
                      <m:rPr>
                        <m:sty m:val="p"/>
                      </m:rPr>
                      <a:rPr lang="en-US" altLang="zh-CN" sz="2400">
                        <a:latin typeface="Cambria Math" panose="02040503050406030204" charset="0"/>
                        <a:ea typeface="黑体" panose="02010609060101010101" pitchFamily="49" charset="-122"/>
                        <a:cs typeface="Cambria Math" panose="02040503050406030204" charset="0"/>
                      </a:rPr>
                      <m:t>I</m:t>
                    </m:r>
                  </m:oMath>
                </a14:m>
                <a:r>
                  <a:rPr lang="zh-CN" altLang="en-US" sz="2400">
                    <a:latin typeface="黑体" panose="02010609060101010101" pitchFamily="49" charset="-122"/>
                    <a:ea typeface="黑体" panose="02010609060101010101" pitchFamily="49" charset="-122"/>
                    <a:cs typeface="黑体" panose="02010609060101010101" pitchFamily="49" charset="-122"/>
                  </a:rPr>
                  <a:t>的范围</a:t>
                </a:r>
                <a14:m>
                  <m:oMath xmlns:m="http://schemas.openxmlformats.org/officeDocument/2006/math">
                    <m:d>
                      <m:dPr>
                        <m:ctrlPr>
                          <a:rPr lang="en-US" altLang="zh-CN" sz="2400" i="1">
                            <a:latin typeface="Cambria Math" panose="02040503050406030204" charset="0"/>
                            <a:ea typeface="黑体" panose="02010609060101010101" pitchFamily="49" charset="-122"/>
                            <a:cs typeface="Cambria Math" panose="02040503050406030204" charset="0"/>
                          </a:rPr>
                        </m:ctrlPr>
                      </m:dPr>
                      <m:e>
                        <m:r>
                          <a:rPr lang="en-US" altLang="zh-CN" sz="2400" i="1">
                            <a:latin typeface="Cambria Math" panose="02040503050406030204" charset="0"/>
                            <a:ea typeface="黑体" panose="02010609060101010101" pitchFamily="49" charset="-122"/>
                            <a:cs typeface="Cambria Math" panose="02040503050406030204" charset="0"/>
                          </a:rPr>
                          <m:t>0</m:t>
                        </m:r>
                        <m:r>
                          <a:rPr lang="en-US" altLang="zh-CN" sz="2400" i="1">
                            <a:latin typeface="Cambria Math" panose="02040503050406030204" charset="0"/>
                            <a:ea typeface="黑体" panose="02010609060101010101" pitchFamily="49" charset="-122"/>
                            <a:cs typeface="Cambria Math" panose="02040503050406030204" charset="0"/>
                          </a:rPr>
                          <m:t>.</m:t>
                        </m:r>
                        <m:r>
                          <a:rPr lang="en-US" altLang="zh-CN" sz="2400" i="1">
                            <a:latin typeface="Cambria Math" panose="02040503050406030204" charset="0"/>
                            <a:ea typeface="黑体" panose="02010609060101010101" pitchFamily="49" charset="-122"/>
                            <a:cs typeface="Cambria Math" panose="02040503050406030204" charset="0"/>
                          </a:rPr>
                          <m:t>707</m:t>
                        </m:r>
                        <m:sSub>
                          <m:sSubPr>
                            <m:ctrlPr>
                              <a:rPr lang="en-US" altLang="zh-CN" sz="2400" i="1">
                                <a:latin typeface="Cambria Math" panose="02040503050406030204" charset="0"/>
                                <a:ea typeface="黑体" panose="02010609060101010101" pitchFamily="49" charset="-122"/>
                                <a:cs typeface="Cambria Math" panose="02040503050406030204" charset="0"/>
                              </a:rPr>
                            </m:ctrlPr>
                          </m:sSubPr>
                          <m:e>
                            <m:r>
                              <a:rPr lang="en-US" altLang="zh-CN" sz="2400" i="1">
                                <a:latin typeface="Cambria Math" panose="02040503050406030204" charset="0"/>
                                <a:ea typeface="黑体" panose="02010609060101010101" pitchFamily="49" charset="-122"/>
                                <a:cs typeface="Cambria Math" panose="02040503050406030204" charset="0"/>
                              </a:rPr>
                              <m:t>𝐼</m:t>
                            </m:r>
                          </m:e>
                          <m:sub>
                            <m:r>
                              <a:rPr lang="en-US" altLang="zh-CN" sz="2400" i="1">
                                <a:latin typeface="Cambria Math" panose="02040503050406030204" charset="0"/>
                                <a:ea typeface="黑体" panose="02010609060101010101" pitchFamily="49" charset="-122"/>
                                <a:cs typeface="Cambria Math" panose="02040503050406030204" charset="0"/>
                              </a:rPr>
                              <m:t>0</m:t>
                            </m:r>
                          </m:sub>
                        </m:sSub>
                        <m:r>
                          <a:rPr lang="en-US" altLang="zh-CN" sz="2400" i="1">
                            <a:latin typeface="Cambria Math" panose="02040503050406030204" charset="0"/>
                            <a:ea typeface="黑体" panose="02010609060101010101" pitchFamily="49" charset="-122"/>
                            <a:cs typeface="Cambria Math" panose="02040503050406030204" charset="0"/>
                          </a:rPr>
                          <m:t>&lt;</m:t>
                        </m:r>
                        <m:r>
                          <a:rPr lang="en-US" altLang="zh-CN" sz="2400" i="1">
                            <a:latin typeface="Cambria Math" panose="02040503050406030204" charset="0"/>
                            <a:ea typeface="黑体" panose="02010609060101010101" pitchFamily="49" charset="-122"/>
                            <a:cs typeface="Cambria Math" panose="02040503050406030204" charset="0"/>
                          </a:rPr>
                          <m:t>𝐼</m:t>
                        </m:r>
                        <m:r>
                          <a:rPr lang="en-US" altLang="zh-CN" sz="2400" i="1">
                            <a:latin typeface="Cambria Math" panose="02040503050406030204" charset="0"/>
                            <a:ea typeface="黑体" panose="02010609060101010101" pitchFamily="49" charset="-122"/>
                            <a:cs typeface="Cambria Math" panose="02040503050406030204" charset="0"/>
                          </a:rPr>
                          <m:t>&lt;</m:t>
                        </m:r>
                        <m:sSub>
                          <m:sSubPr>
                            <m:ctrlPr>
                              <a:rPr lang="en-US" altLang="zh-CN" sz="2400" i="1">
                                <a:latin typeface="Cambria Math" panose="02040503050406030204" charset="0"/>
                                <a:ea typeface="黑体" panose="02010609060101010101" pitchFamily="49" charset="-122"/>
                                <a:cs typeface="Cambria Math" panose="02040503050406030204" charset="0"/>
                              </a:rPr>
                            </m:ctrlPr>
                          </m:sSubPr>
                          <m:e>
                            <m:r>
                              <a:rPr lang="en-US" altLang="zh-CN" sz="2400" i="1">
                                <a:latin typeface="Cambria Math" panose="02040503050406030204" charset="0"/>
                                <a:ea typeface="黑体" panose="02010609060101010101" pitchFamily="49" charset="-122"/>
                                <a:cs typeface="Cambria Math" panose="02040503050406030204" charset="0"/>
                              </a:rPr>
                              <m:t>𝐼</m:t>
                            </m:r>
                          </m:e>
                          <m:sub>
                            <m:r>
                              <a:rPr lang="en-US" altLang="zh-CN" sz="2400" i="1">
                                <a:latin typeface="Cambria Math" panose="02040503050406030204" charset="0"/>
                                <a:ea typeface="黑体" panose="02010609060101010101" pitchFamily="49" charset="-122"/>
                                <a:cs typeface="Cambria Math" panose="02040503050406030204" charset="0"/>
                              </a:rPr>
                              <m:t>0</m:t>
                            </m:r>
                          </m:sub>
                        </m:sSub>
                      </m:e>
                    </m:d>
                  </m:oMath>
                </a14:m>
                <a:r>
                  <a:rPr lang="zh-CN" altLang="en-US" sz="2400">
                    <a:latin typeface="黑体" panose="02010609060101010101" pitchFamily="49" charset="-122"/>
                    <a:ea typeface="黑体" panose="02010609060101010101" pitchFamily="49" charset="-122"/>
                    <a:cs typeface="黑体" panose="02010609060101010101" pitchFamily="49" charset="-122"/>
                  </a:rPr>
                  <a:t>所对应的频率范围</a:t>
                </a:r>
                <a14:m>
                  <m:oMath xmlns:m="http://schemas.openxmlformats.org/officeDocument/2006/math">
                    <m:d>
                      <m:dPr>
                        <m:ctrlPr>
                          <a:rPr lang="en-US" altLang="zh-CN" sz="2400" i="1">
                            <a:latin typeface="Cambria Math" panose="02040503050406030204" charset="0"/>
                            <a:ea typeface="黑体" panose="02010609060101010101" pitchFamily="49" charset="-122"/>
                            <a:cs typeface="Cambria Math" panose="02040503050406030204" charset="0"/>
                          </a:rPr>
                        </m:ctrlPr>
                      </m:dPr>
                      <m:e>
                        <m:sSub>
                          <m:sSubPr>
                            <m:ctrlPr>
                              <a:rPr lang="en-US" altLang="zh-CN" sz="2400" i="1">
                                <a:latin typeface="Cambria Math" panose="02040503050406030204" charset="0"/>
                                <a:ea typeface="黑体" panose="02010609060101010101" pitchFamily="49" charset="-122"/>
                                <a:cs typeface="Cambria Math" panose="02040503050406030204" charset="0"/>
                              </a:rPr>
                            </m:ctrlPr>
                          </m:sSubPr>
                          <m:e>
                            <m:r>
                              <a:rPr lang="en-US" altLang="zh-CN" sz="2400" i="1">
                                <a:latin typeface="Cambria Math" panose="02040503050406030204" charset="0"/>
                                <a:ea typeface="黑体" panose="02010609060101010101" pitchFamily="49" charset="-122"/>
                                <a:cs typeface="Cambria Math" panose="02040503050406030204" charset="0"/>
                              </a:rPr>
                              <m:t>𝑓</m:t>
                            </m:r>
                          </m:e>
                          <m:sub>
                            <m:r>
                              <a:rPr lang="en-US" altLang="zh-CN" sz="2400" i="1">
                                <a:latin typeface="Cambria Math" panose="02040503050406030204" charset="0"/>
                                <a:ea typeface="黑体" panose="02010609060101010101" pitchFamily="49" charset="-122"/>
                                <a:cs typeface="Cambria Math" panose="02040503050406030204" charset="0"/>
                              </a:rPr>
                              <m:t>1</m:t>
                            </m:r>
                          </m:sub>
                        </m:sSub>
                        <m:r>
                          <a:rPr lang="en-US" altLang="zh-CN" sz="2400" i="1">
                            <a:latin typeface="Cambria Math" panose="02040503050406030204" charset="0"/>
                            <a:ea typeface="黑体" panose="02010609060101010101" pitchFamily="49" charset="-122"/>
                            <a:cs typeface="Cambria Math" panose="02040503050406030204" charset="0"/>
                          </a:rPr>
                          <m:t>−</m:t>
                        </m:r>
                        <m:sSub>
                          <m:sSubPr>
                            <m:ctrlPr>
                              <a:rPr lang="en-US" altLang="zh-CN" sz="2400" i="1">
                                <a:latin typeface="Cambria Math" panose="02040503050406030204" charset="0"/>
                                <a:ea typeface="黑体" panose="02010609060101010101" pitchFamily="49" charset="-122"/>
                                <a:cs typeface="Cambria Math" panose="02040503050406030204" charset="0"/>
                              </a:rPr>
                            </m:ctrlPr>
                          </m:sSubPr>
                          <m:e>
                            <m:r>
                              <a:rPr lang="en-US" altLang="zh-CN" sz="2400" i="1">
                                <a:latin typeface="Cambria Math" panose="02040503050406030204" charset="0"/>
                                <a:ea typeface="黑体" panose="02010609060101010101" pitchFamily="49" charset="-122"/>
                                <a:cs typeface="Cambria Math" panose="02040503050406030204" charset="0"/>
                              </a:rPr>
                              <m:t>𝑓</m:t>
                            </m:r>
                          </m:e>
                          <m:sub>
                            <m:r>
                              <a:rPr lang="en-US" altLang="zh-CN" sz="2400" i="1">
                                <a:latin typeface="Cambria Math" panose="02040503050406030204" charset="0"/>
                                <a:ea typeface="黑体" panose="02010609060101010101" pitchFamily="49" charset="-122"/>
                                <a:cs typeface="Cambria Math" panose="02040503050406030204" charset="0"/>
                              </a:rPr>
                              <m:t>2</m:t>
                            </m:r>
                          </m:sub>
                        </m:sSub>
                      </m:e>
                    </m:d>
                  </m:oMath>
                </a14:m>
                <a:r>
                  <a:rPr lang="zh-CN" altLang="en-US" sz="2400">
                    <a:latin typeface="黑体" panose="02010609060101010101" pitchFamily="49" charset="-122"/>
                    <a:ea typeface="黑体" panose="02010609060101010101" pitchFamily="49" charset="-122"/>
                    <a:cs typeface="黑体" panose="02010609060101010101" pitchFamily="49" charset="-122"/>
                  </a:rPr>
                  <a:t>叫做串联谐振电路的通频带（又叫做频带的变化宽度），用符号</a:t>
                </a:r>
                <a:r>
                  <a:rPr lang="en-US" altLang="zh-CN" sz="2400">
                    <a:latin typeface="黑体" panose="02010609060101010101" pitchFamily="49" charset="-122"/>
                    <a:ea typeface="黑体" panose="02010609060101010101" pitchFamily="49" charset="-122"/>
                    <a:cs typeface="黑体" panose="02010609060101010101" pitchFamily="49" charset="-122"/>
                  </a:rPr>
                  <a:t>B</a:t>
                </a:r>
                <a:r>
                  <a:rPr lang="zh-CN" altLang="en-US" sz="2400">
                    <a:latin typeface="黑体" panose="02010609060101010101" pitchFamily="49" charset="-122"/>
                    <a:ea typeface="黑体" panose="02010609060101010101" pitchFamily="49" charset="-122"/>
                    <a:cs typeface="黑体" panose="02010609060101010101" pitchFamily="49" charset="-122"/>
                  </a:rPr>
                  <a:t>或</a:t>
                </a:r>
                <a14:m>
                  <m:oMath xmlns:m="http://schemas.openxmlformats.org/officeDocument/2006/math">
                    <m:r>
                      <a:rPr lang="en-US" altLang="zh-CN" sz="2400">
                        <a:latin typeface="Cambria Math" panose="02040503050406030204" charset="0"/>
                        <a:ea typeface="黑体" panose="02010609060101010101" pitchFamily="49" charset="-122"/>
                        <a:cs typeface="Cambria Math" panose="02040503050406030204" charset="0"/>
                      </a:rPr>
                      <m:t>∆</m:t>
                    </m:r>
                    <m:r>
                      <a:rPr lang="en-US" altLang="zh-CN" sz="2400" i="1">
                        <a:latin typeface="Cambria Math" panose="02040503050406030204" charset="0"/>
                        <a:ea typeface="黑体" panose="02010609060101010101" pitchFamily="49" charset="-122"/>
                        <a:cs typeface="Cambria Math" panose="02040503050406030204" charset="0"/>
                      </a:rPr>
                      <m:t>𝑓</m:t>
                    </m:r>
                  </m:oMath>
                </a14:m>
                <a:r>
                  <a:rPr lang="zh-CN" altLang="en-US" sz="2400">
                    <a:latin typeface="黑体" panose="02010609060101010101" pitchFamily="49" charset="-122"/>
                    <a:ea typeface="黑体" panose="02010609060101010101" pitchFamily="49" charset="-122"/>
                    <a:cs typeface="黑体" panose="02010609060101010101" pitchFamily="49" charset="-122"/>
                  </a:rPr>
                  <a:t>表示，其单位也是频率的单位</a:t>
                </a:r>
                <a:r>
                  <a:rPr lang="en-US" altLang="zh-CN" sz="2400">
                    <a:latin typeface="黑体" panose="02010609060101010101" pitchFamily="49" charset="-122"/>
                    <a:ea typeface="黑体" panose="02010609060101010101" pitchFamily="49" charset="-122"/>
                    <a:cs typeface="黑体" panose="02010609060101010101" pitchFamily="49" charset="-122"/>
                  </a:rPr>
                  <a:t>Hz</a:t>
                </a:r>
                <a:r>
                  <a:rPr lang="zh-CN" altLang="en-US" sz="2400">
                    <a:latin typeface="黑体" panose="02010609060101010101" pitchFamily="49" charset="-122"/>
                    <a:ea typeface="黑体" panose="02010609060101010101" pitchFamily="49" charset="-122"/>
                    <a:cs typeface="黑体" panose="02010609060101010101" pitchFamily="49" charset="-122"/>
                  </a:rPr>
                  <a:t>。</a:t>
                </a:r>
                <a:endParaRPr lang="zh-CN" altLang="en-US" sz="2400">
                  <a:latin typeface="黑体" panose="02010609060101010101" pitchFamily="49" charset="-122"/>
                  <a:ea typeface="黑体" panose="02010609060101010101" pitchFamily="49" charset="-122"/>
                  <a:cs typeface="黑体" panose="02010609060101010101" pitchFamily="49" charset="-122"/>
                </a:endParaRPr>
              </a:p>
            </p:txBody>
          </p:sp>
        </mc:Choice>
        <mc:Fallback>
          <p:sp>
            <p:nvSpPr>
              <p:cNvPr id="6" name="文本框 5"/>
              <p:cNvSpPr txBox="1">
                <a:spLocks noRot="1" noChangeAspect="1" noMove="1" noResize="1" noEditPoints="1" noAdjustHandles="1" noChangeArrowheads="1" noChangeShapeType="1" noTextEdit="1"/>
              </p:cNvSpPr>
              <p:nvPr/>
            </p:nvSpPr>
            <p:spPr>
              <a:xfrm>
                <a:off x="383540" y="1486535"/>
                <a:ext cx="8432800" cy="1198880"/>
              </a:xfrm>
              <a:prstGeom prst="rect">
                <a:avLst/>
              </a:prstGeom>
              <a:blipFill rotWithShape="1">
                <a:blip r:embed="rId4"/>
                <a:stretch>
                  <a:fillRect r="-1009"/>
                </a:stretch>
              </a:blipFill>
            </p:spPr>
            <p:txBody>
              <a:bodyPr/>
              <a:lstStyle/>
              <a:p>
                <a:r>
                  <a:rPr lang="zh-CN" altLang="en-US">
                    <a:noFill/>
                  </a:rPr>
                  <a:t> </a:t>
                </a:r>
              </a:p>
            </p:txBody>
          </p:sp>
        </mc:Fallback>
      </mc:AlternateContent>
      <p:sp>
        <p:nvSpPr>
          <p:cNvPr id="7" name="文本框 6"/>
          <p:cNvSpPr txBox="1"/>
          <p:nvPr/>
        </p:nvSpPr>
        <p:spPr>
          <a:xfrm>
            <a:off x="455930" y="2730500"/>
            <a:ext cx="5916295" cy="460375"/>
          </a:xfrm>
          <a:prstGeom prst="rect">
            <a:avLst/>
          </a:prstGeom>
          <a:noFill/>
        </p:spPr>
        <p:txBody>
          <a:bodyPr wrap="square" rtlCol="0" anchor="t">
            <a:spAutoFit/>
          </a:bodyPr>
          <a:p>
            <a:r>
              <a:rPr lang="zh-CN" altLang="en-US" sz="2400">
                <a:latin typeface="黑体" panose="02010609060101010101" pitchFamily="49" charset="-122"/>
                <a:ea typeface="黑体" panose="02010609060101010101" pitchFamily="49" charset="-122"/>
              </a:rPr>
              <a:t>理论分析表明，串联谐振电路的通频带为</a:t>
            </a:r>
            <a:r>
              <a:rPr lang="en-US" altLang="zh-CN" sz="2400">
                <a:latin typeface="黑体" panose="02010609060101010101" pitchFamily="49" charset="-122"/>
                <a:ea typeface="黑体" panose="02010609060101010101" pitchFamily="49" charset="-122"/>
              </a:rPr>
              <a:t>:</a:t>
            </a:r>
            <a:endParaRPr lang="en-US" altLang="zh-CN" sz="2400">
              <a:latin typeface="黑体" panose="02010609060101010101" pitchFamily="49" charset="-122"/>
              <a:ea typeface="黑体" panose="02010609060101010101" pitchFamily="49" charset="-122"/>
            </a:endParaRPr>
          </a:p>
        </p:txBody>
      </p:sp>
      <mc:AlternateContent xmlns:mc="http://schemas.openxmlformats.org/markup-compatibility/2006">
        <mc:Choice xmlns:a14="http://schemas.microsoft.com/office/drawing/2010/main" Requires="a14">
          <p:sp>
            <p:nvSpPr>
              <p:cNvPr id="10" name="文本框 9"/>
              <p:cNvSpPr txBox="1"/>
              <p:nvPr/>
            </p:nvSpPr>
            <p:spPr>
              <a:xfrm>
                <a:off x="3566096" y="3240024"/>
                <a:ext cx="2473960" cy="654050"/>
              </a:xfrm>
              <a:prstGeom prst="rect">
                <a:avLst/>
              </a:prstGeom>
              <a:solidFill>
                <a:srgbClr val="FFC000"/>
              </a:solidFill>
            </p:spPr>
            <p:txBody>
              <a:bodyPr wrap="none" rtlCol="0" anchor="t">
                <a:spAutoFit/>
              </a:bodyPr>
              <a:p>
                <a:pPr algn="l"/>
                <a14:m>
                  <m:oMathPara xmlns:m="http://schemas.openxmlformats.org/officeDocument/2006/math">
                    <m:oMathParaPr>
                      <m:jc m:val="centerGroup"/>
                    </m:oMathParaPr>
                    <m:oMath xmlns:m="http://schemas.openxmlformats.org/officeDocument/2006/math">
                      <m:r>
                        <a:rPr lang="en-US" altLang="zh-CN" i="1">
                          <a:latin typeface="Cambria Math" panose="02040503050406030204" charset="0"/>
                          <a:cs typeface="Cambria Math" panose="02040503050406030204" charset="0"/>
                        </a:rPr>
                        <m:t>𝐵</m:t>
                      </m:r>
                      <m:r>
                        <a:rPr lang="en-US" altLang="zh-CN" i="1">
                          <a:latin typeface="Cambria Math" panose="02040503050406030204" charset="0"/>
                          <a:cs typeface="Cambria Math" panose="02040503050406030204" charset="0"/>
                        </a:rPr>
                        <m:t>=</m:t>
                      </m:r>
                      <m:r>
                        <a:rPr lang="en-US" altLang="zh-CN" i="1">
                          <a:latin typeface="Cambria Math" panose="02040503050406030204" charset="0"/>
                          <a:cs typeface="Cambria Math" panose="02040503050406030204" charset="0"/>
                        </a:rPr>
                        <m:t>∆</m:t>
                      </m:r>
                      <m:r>
                        <a:rPr lang="en-US" altLang="zh-CN" i="1">
                          <a:latin typeface="Cambria Math" panose="02040503050406030204" charset="0"/>
                          <a:cs typeface="Cambria Math" panose="02040503050406030204" charset="0"/>
                        </a:rPr>
                        <m:t>𝑓</m:t>
                      </m:r>
                      <m:r>
                        <a:rPr lang="en-US" altLang="zh-CN" i="1">
                          <a:latin typeface="Cambria Math" panose="02040503050406030204" charset="0"/>
                          <a:cs typeface="Cambria Math" panose="02040503050406030204" charset="0"/>
                        </a:rPr>
                        <m:t>=</m:t>
                      </m:r>
                      <m:sSub>
                        <m:sSubPr>
                          <m:ctrlPr>
                            <a:rPr lang="en-US" altLang="zh-CN" i="1">
                              <a:latin typeface="Cambria Math" panose="02040503050406030204" charset="0"/>
                              <a:cs typeface="Cambria Math" panose="02040503050406030204" charset="0"/>
                            </a:rPr>
                          </m:ctrlPr>
                        </m:sSubPr>
                        <m:e>
                          <m:r>
                            <a:rPr lang="en-US" altLang="zh-CN" i="1">
                              <a:latin typeface="Cambria Math" panose="02040503050406030204" charset="0"/>
                              <a:cs typeface="Cambria Math" panose="02040503050406030204" charset="0"/>
                            </a:rPr>
                            <m:t>𝑓</m:t>
                          </m:r>
                        </m:e>
                        <m:sub>
                          <m:r>
                            <a:rPr lang="en-US" altLang="zh-CN" i="1">
                              <a:latin typeface="Cambria Math" panose="02040503050406030204" charset="0"/>
                              <a:cs typeface="Cambria Math" panose="02040503050406030204" charset="0"/>
                            </a:rPr>
                            <m:t>2</m:t>
                          </m:r>
                        </m:sub>
                      </m:sSub>
                      <m:r>
                        <a:rPr lang="en-US" altLang="zh-CN" i="1">
                          <a:latin typeface="Cambria Math" panose="02040503050406030204" charset="0"/>
                          <a:cs typeface="Cambria Math" panose="02040503050406030204" charset="0"/>
                        </a:rPr>
                        <m:t>−</m:t>
                      </m:r>
                      <m:sSub>
                        <m:sSubPr>
                          <m:ctrlPr>
                            <a:rPr lang="en-US" altLang="zh-CN" i="1">
                              <a:latin typeface="Cambria Math" panose="02040503050406030204" charset="0"/>
                              <a:cs typeface="Cambria Math" panose="02040503050406030204" charset="0"/>
                            </a:rPr>
                          </m:ctrlPr>
                        </m:sSubPr>
                        <m:e>
                          <m:r>
                            <a:rPr lang="en-US" altLang="zh-CN" i="1">
                              <a:latin typeface="Cambria Math" panose="02040503050406030204" charset="0"/>
                              <a:cs typeface="Cambria Math" panose="02040503050406030204" charset="0"/>
                            </a:rPr>
                            <m:t>𝑓</m:t>
                          </m:r>
                        </m:e>
                        <m:sub>
                          <m:r>
                            <a:rPr lang="en-US" altLang="zh-CN" i="1">
                              <a:latin typeface="Cambria Math" panose="02040503050406030204" charset="0"/>
                              <a:cs typeface="Cambria Math" panose="02040503050406030204" charset="0"/>
                            </a:rPr>
                            <m:t>1</m:t>
                          </m:r>
                        </m:sub>
                      </m:sSub>
                      <m:r>
                        <a:rPr lang="en-US" altLang="zh-CN" i="1">
                          <a:latin typeface="Cambria Math" panose="02040503050406030204" charset="0"/>
                          <a:cs typeface="Cambria Math" panose="02040503050406030204" charset="0"/>
                        </a:rPr>
                        <m:t>=</m:t>
                      </m:r>
                      <m:f>
                        <m:fPr>
                          <m:ctrlPr>
                            <a:rPr lang="en-US" altLang="zh-CN" i="1">
                              <a:latin typeface="Cambria Math" panose="02040503050406030204" charset="0"/>
                              <a:cs typeface="Cambria Math" panose="02040503050406030204" charset="0"/>
                            </a:rPr>
                          </m:ctrlPr>
                        </m:fPr>
                        <m:num>
                          <m:sSub>
                            <m:sSubPr>
                              <m:ctrlPr>
                                <a:rPr lang="en-US" altLang="zh-CN" i="1">
                                  <a:latin typeface="Cambria Math" panose="02040503050406030204" charset="0"/>
                                  <a:cs typeface="Cambria Math" panose="02040503050406030204" charset="0"/>
                                </a:rPr>
                              </m:ctrlPr>
                            </m:sSubPr>
                            <m:e>
                              <m:r>
                                <a:rPr lang="en-US" altLang="zh-CN" i="1">
                                  <a:latin typeface="Cambria Math" panose="02040503050406030204" charset="0"/>
                                  <a:cs typeface="Cambria Math" panose="02040503050406030204" charset="0"/>
                                </a:rPr>
                                <m:t>𝑓</m:t>
                              </m:r>
                            </m:e>
                            <m:sub>
                              <m:r>
                                <a:rPr lang="en-US" altLang="zh-CN" i="1">
                                  <a:latin typeface="Cambria Math" panose="02040503050406030204" charset="0"/>
                                  <a:cs typeface="Cambria Math" panose="02040503050406030204" charset="0"/>
                                </a:rPr>
                                <m:t>0</m:t>
                              </m:r>
                            </m:sub>
                          </m:sSub>
                        </m:num>
                        <m:den>
                          <m:r>
                            <a:rPr lang="en-US" altLang="zh-CN" i="1">
                              <a:latin typeface="Cambria Math" panose="02040503050406030204" charset="0"/>
                              <a:cs typeface="Cambria Math" panose="02040503050406030204" charset="0"/>
                            </a:rPr>
                            <m:t>𝑄</m:t>
                          </m:r>
                        </m:den>
                      </m:f>
                    </m:oMath>
                  </m:oMathPara>
                </a14:m>
                <a:endParaRPr lang="zh-CN" altLang="en-US"/>
              </a:p>
            </p:txBody>
          </p:sp>
        </mc:Choice>
        <mc:Fallback>
          <p:sp>
            <p:nvSpPr>
              <p:cNvPr id="10" name="文本框 9"/>
              <p:cNvSpPr txBox="1">
                <a:spLocks noRot="1" noChangeAspect="1" noMove="1" noResize="1" noEditPoints="1" noAdjustHandles="1" noChangeArrowheads="1" noChangeShapeType="1" noTextEdit="1"/>
              </p:cNvSpPr>
              <p:nvPr/>
            </p:nvSpPr>
            <p:spPr>
              <a:xfrm>
                <a:off x="3566096" y="3240024"/>
                <a:ext cx="2473960" cy="654050"/>
              </a:xfrm>
              <a:prstGeom prst="rect">
                <a:avLst/>
              </a:prstGeom>
              <a:blipFill rotWithShape="1">
                <a:blip r:embed="rId5"/>
                <a:stretch>
                  <a:fillRect l="-23" t="-39" r="23" b="39"/>
                </a:stretch>
              </a:blipFill>
            </p:spPr>
            <p:txBody>
              <a:bodyPr/>
              <a:lstStyle/>
              <a:p>
                <a:r>
                  <a:rPr lang="zh-CN" altLang="en-US">
                    <a:noFill/>
                  </a:rPr>
                  <a:t> </a:t>
                </a:r>
              </a:p>
            </p:txBody>
          </p:sp>
        </mc:Fallback>
      </mc:AlternateContent>
    </p:spTree>
    <p:custDataLst>
      <p:tags r:id="rId6"/>
    </p:custData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8" name="图片 4"/>
          <p:cNvPicPr>
            <a:picLocks noChangeAspect="1" noChangeArrowheads="1"/>
          </p:cNvPicPr>
          <p:nvPr/>
        </p:nvPicPr>
        <p:blipFill>
          <a:blip r:embed="rId1"/>
          <a:srcRect/>
          <a:stretch>
            <a:fillRect/>
          </a:stretch>
        </p:blipFill>
        <p:spPr bwMode="auto">
          <a:xfrm>
            <a:off x="357188" y="1503363"/>
            <a:ext cx="8429625" cy="136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9" name="组合 8"/>
          <p:cNvGrpSpPr/>
          <p:nvPr/>
        </p:nvGrpSpPr>
        <p:grpSpPr>
          <a:xfrm>
            <a:off x="6985" y="414655"/>
            <a:ext cx="9143365" cy="430530"/>
            <a:chOff x="11" y="653"/>
            <a:chExt cx="14399" cy="678"/>
          </a:xfrm>
        </p:grpSpPr>
        <p:grpSp>
          <p:nvGrpSpPr>
            <p:cNvPr id="3" name="组合 2"/>
            <p:cNvGrpSpPr/>
            <p:nvPr/>
          </p:nvGrpSpPr>
          <p:grpSpPr>
            <a:xfrm rot="0">
              <a:off x="6546" y="653"/>
              <a:ext cx="7864" cy="640"/>
              <a:chOff x="6546" y="653"/>
              <a:chExt cx="7864" cy="640"/>
            </a:xfrm>
          </p:grpSpPr>
          <p:grpSp>
            <p:nvGrpSpPr>
              <p:cNvPr id="23" name="组合 22"/>
              <p:cNvGrpSpPr/>
              <p:nvPr/>
            </p:nvGrpSpPr>
            <p:grpSpPr>
              <a:xfrm rot="0">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a:extLst>
                  <a:ext uri="{909E8E84-426E-40DD-AFC4-6F175D3DCCD1}">
                    <a14:hiddenFill xmlns:a14="http://schemas.microsoft.com/office/drawing/2010/main">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 name="文本框 1"/>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sp>
          <p:nvSpPr>
            <p:cNvPr id="8" name="文本框 7"/>
            <p:cNvSpPr txBox="1"/>
            <p:nvPr/>
          </p:nvSpPr>
          <p:spPr>
            <a:xfrm>
              <a:off x="11" y="654"/>
              <a:ext cx="12276" cy="677"/>
            </a:xfrm>
            <a:prstGeom prst="rect">
              <a:avLst/>
            </a:prstGeom>
            <a:noFill/>
          </p:spPr>
          <p:txBody>
            <a:bodyPr wrap="square" rtlCol="0" anchor="t">
              <a:spAutoFit/>
            </a:bodyPr>
            <a:p>
              <a:pPr>
                <a:spcBef>
                  <a:spcPct val="50000"/>
                </a:spcBef>
              </a:pP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单元12</a:t>
              </a:r>
              <a:r>
                <a:rPr kumimoji="1" lang="en-US" altLang="zh-CN"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交流电路的频率特性</a:t>
              </a:r>
              <a:endPar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spTree>
    <p:custDataLst>
      <p:tags r:id="rId2"/>
    </p:custData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1" name="图片 4"/>
          <p:cNvPicPr>
            <a:picLocks noChangeAspect="1" noChangeArrowheads="1"/>
          </p:cNvPicPr>
          <p:nvPr/>
        </p:nvPicPr>
        <p:blipFill>
          <a:blip r:embed="rId1"/>
          <a:srcRect/>
          <a:stretch>
            <a:fillRect/>
          </a:stretch>
        </p:blipFill>
        <p:spPr bwMode="auto">
          <a:xfrm>
            <a:off x="340883" y="1339057"/>
            <a:ext cx="8351837" cy="722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9" name="组合 8"/>
          <p:cNvGrpSpPr/>
          <p:nvPr/>
        </p:nvGrpSpPr>
        <p:grpSpPr>
          <a:xfrm>
            <a:off x="6985" y="414655"/>
            <a:ext cx="9143365" cy="430530"/>
            <a:chOff x="11" y="653"/>
            <a:chExt cx="14399" cy="678"/>
          </a:xfrm>
        </p:grpSpPr>
        <p:grpSp>
          <p:nvGrpSpPr>
            <p:cNvPr id="3" name="组合 2"/>
            <p:cNvGrpSpPr/>
            <p:nvPr/>
          </p:nvGrpSpPr>
          <p:grpSpPr>
            <a:xfrm rot="0">
              <a:off x="6546" y="653"/>
              <a:ext cx="7864" cy="640"/>
              <a:chOff x="6546" y="653"/>
              <a:chExt cx="7864" cy="640"/>
            </a:xfrm>
          </p:grpSpPr>
          <p:grpSp>
            <p:nvGrpSpPr>
              <p:cNvPr id="23" name="组合 22"/>
              <p:cNvGrpSpPr/>
              <p:nvPr/>
            </p:nvGrpSpPr>
            <p:grpSpPr>
              <a:xfrm rot="0">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a:extLst>
                  <a:ext uri="{909E8E84-426E-40DD-AFC4-6F175D3DCCD1}">
                    <a14:hiddenFill xmlns:a14="http://schemas.microsoft.com/office/drawing/2010/main">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 name="文本框 1"/>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sp>
          <p:nvSpPr>
            <p:cNvPr id="8" name="文本框 7"/>
            <p:cNvSpPr txBox="1"/>
            <p:nvPr/>
          </p:nvSpPr>
          <p:spPr>
            <a:xfrm>
              <a:off x="11" y="654"/>
              <a:ext cx="12276" cy="677"/>
            </a:xfrm>
            <a:prstGeom prst="rect">
              <a:avLst/>
            </a:prstGeom>
            <a:noFill/>
          </p:spPr>
          <p:txBody>
            <a:bodyPr wrap="square" rtlCol="0" anchor="t">
              <a:spAutoFit/>
            </a:bodyPr>
            <a:p>
              <a:pPr>
                <a:spcBef>
                  <a:spcPct val="50000"/>
                </a:spcBef>
              </a:pP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单元12</a:t>
              </a:r>
              <a:r>
                <a:rPr kumimoji="1" lang="en-US" altLang="zh-CN"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交流电路的频率特性</a:t>
              </a:r>
              <a:endPar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spTree>
    <p:custDataLst>
      <p:tags r:id="rId2"/>
    </p:custData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9" name="Rectangle 3"/>
          <p:cNvSpPr txBox="1">
            <a:spLocks noChangeArrowheads="1"/>
          </p:cNvSpPr>
          <p:nvPr/>
        </p:nvSpPr>
        <p:spPr bwMode="auto">
          <a:xfrm>
            <a:off x="2937510" y="1628775"/>
            <a:ext cx="5980430" cy="47288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eaLnBrk="1" hangingPunct="1">
              <a:lnSpc>
                <a:spcPct val="150000"/>
              </a:lnSpc>
              <a:buFontTx/>
              <a:buNone/>
            </a:pPr>
            <a:r>
              <a:rPr lang="zh-CN" altLang="en-US" sz="2800" dirty="0">
                <a:solidFill>
                  <a:srgbClr val="000000"/>
                </a:solidFill>
                <a:latin typeface="黑体" panose="02010609060101010101" pitchFamily="49" charset="-122"/>
                <a:ea typeface="黑体" panose="02010609060101010101" pitchFamily="49" charset="-122"/>
                <a:cs typeface="黑体" panose="02010609060101010101" pitchFamily="49" charset="-122"/>
              </a:rPr>
              <a:t>   </a:t>
            </a:r>
            <a:r>
              <a:rPr lang="zh-CN" altLang="en-US" sz="2400" dirty="0">
                <a:solidFill>
                  <a:srgbClr val="000000"/>
                </a:solidFill>
                <a:latin typeface="黑体" panose="02010609060101010101" pitchFamily="49" charset="-122"/>
                <a:ea typeface="黑体" panose="02010609060101010101" pitchFamily="49" charset="-122"/>
                <a:cs typeface="黑体" panose="02010609060101010101" pitchFamily="49" charset="-122"/>
              </a:rPr>
              <a:t>串联谐振电路适宜与低内阻的信号源相接，因为信号源内阻较大时，会使回路</a:t>
            </a:r>
            <a:r>
              <a:rPr lang="en-US" altLang="zh-CN" sz="2400" dirty="0">
                <a:solidFill>
                  <a:srgbClr val="000000"/>
                </a:solidFill>
                <a:latin typeface="黑体" panose="02010609060101010101" pitchFamily="49" charset="-122"/>
                <a:ea typeface="黑体" panose="02010609060101010101" pitchFamily="49" charset="-122"/>
                <a:cs typeface="黑体" panose="02010609060101010101" pitchFamily="49" charset="-122"/>
              </a:rPr>
              <a:t>Q</a:t>
            </a:r>
            <a:r>
              <a:rPr lang="zh-CN" altLang="en-US" sz="2400" dirty="0">
                <a:solidFill>
                  <a:srgbClr val="000000"/>
                </a:solidFill>
                <a:latin typeface="黑体" panose="02010609060101010101" pitchFamily="49" charset="-122"/>
                <a:ea typeface="黑体" panose="02010609060101010101" pitchFamily="49" charset="-122"/>
                <a:cs typeface="黑体" panose="02010609060101010101" pitchFamily="49" charset="-122"/>
              </a:rPr>
              <a:t>值下降，其选择性变差，为了能和较大内阻的信号源相连接，就必须采用并联谐振电路。并联谐振电路与串联谐振电路的定义相似，如图所示电路是一种典型的并联谐振电路，当电路两端的电压和总电流同相时，称此电路为</a:t>
            </a:r>
            <a:r>
              <a:rPr lang="zh-CN" altLang="en-US" sz="2400" b="1" dirty="0">
                <a:solidFill>
                  <a:srgbClr val="000000"/>
                </a:solidFill>
                <a:latin typeface="黑体" panose="02010609060101010101" pitchFamily="49" charset="-122"/>
                <a:ea typeface="黑体" panose="02010609060101010101" pitchFamily="49" charset="-122"/>
                <a:cs typeface="黑体" panose="02010609060101010101" pitchFamily="49" charset="-122"/>
              </a:rPr>
              <a:t>谐振电路。</a:t>
            </a:r>
            <a:endParaRPr lang="zh-CN" altLang="en-US" sz="2400" b="1" dirty="0">
              <a:solidFill>
                <a:srgbClr val="000000"/>
              </a:solidFill>
              <a:latin typeface="黑体" panose="02010609060101010101" pitchFamily="49" charset="-122"/>
              <a:ea typeface="黑体" panose="02010609060101010101" pitchFamily="49" charset="-122"/>
              <a:cs typeface="黑体" panose="02010609060101010101" pitchFamily="49" charset="-122"/>
            </a:endParaRPr>
          </a:p>
        </p:txBody>
      </p:sp>
      <p:pic>
        <p:nvPicPr>
          <p:cNvPr id="22" name="图片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52189" y="2560034"/>
            <a:ext cx="2601912" cy="2160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9" name="组合 8"/>
          <p:cNvGrpSpPr/>
          <p:nvPr/>
        </p:nvGrpSpPr>
        <p:grpSpPr>
          <a:xfrm>
            <a:off x="6985" y="414655"/>
            <a:ext cx="9143365" cy="430530"/>
            <a:chOff x="11" y="653"/>
            <a:chExt cx="14399" cy="678"/>
          </a:xfrm>
        </p:grpSpPr>
        <p:grpSp>
          <p:nvGrpSpPr>
            <p:cNvPr id="3" name="组合 2"/>
            <p:cNvGrpSpPr/>
            <p:nvPr/>
          </p:nvGrpSpPr>
          <p:grpSpPr>
            <a:xfrm rot="0">
              <a:off x="6546" y="653"/>
              <a:ext cx="7864" cy="640"/>
              <a:chOff x="6546" y="653"/>
              <a:chExt cx="7864" cy="640"/>
            </a:xfrm>
          </p:grpSpPr>
          <p:grpSp>
            <p:nvGrpSpPr>
              <p:cNvPr id="23" name="组合 22"/>
              <p:cNvGrpSpPr/>
              <p:nvPr/>
            </p:nvGrpSpPr>
            <p:grpSpPr>
              <a:xfrm rot="0">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a:extLst>
                  <a:ext uri="{909E8E84-426E-40DD-AFC4-6F175D3DCCD1}">
                    <a14:hiddenFill xmlns:a14="http://schemas.microsoft.com/office/drawing/2010/main">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4" name="文本框 3"/>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sp>
          <p:nvSpPr>
            <p:cNvPr id="8" name="文本框 7"/>
            <p:cNvSpPr txBox="1"/>
            <p:nvPr/>
          </p:nvSpPr>
          <p:spPr>
            <a:xfrm>
              <a:off x="11" y="654"/>
              <a:ext cx="12276" cy="677"/>
            </a:xfrm>
            <a:prstGeom prst="rect">
              <a:avLst/>
            </a:prstGeom>
            <a:noFill/>
          </p:spPr>
          <p:txBody>
            <a:bodyPr wrap="square" rtlCol="0" anchor="t">
              <a:spAutoFit/>
            </a:bodyPr>
            <a:p>
              <a:pPr>
                <a:spcBef>
                  <a:spcPct val="50000"/>
                </a:spcBef>
              </a:pP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单元12</a:t>
              </a:r>
              <a:r>
                <a:rPr kumimoji="1" lang="en-US" altLang="zh-CN"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交流电路的频率特性</a:t>
              </a:r>
              <a:endPar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sp>
        <p:nvSpPr>
          <p:cNvPr id="5" name="文本框 4"/>
          <p:cNvSpPr txBox="1"/>
          <p:nvPr/>
        </p:nvSpPr>
        <p:spPr>
          <a:xfrm>
            <a:off x="6985" y="899160"/>
            <a:ext cx="4850130" cy="542290"/>
          </a:xfrm>
          <a:prstGeom prst="rect">
            <a:avLst/>
          </a:prstGeom>
          <a:noFill/>
        </p:spPr>
        <p:txBody>
          <a:bodyPr wrap="square" rtlCol="0" anchor="t">
            <a:noAutofit/>
          </a:bodyPr>
          <a:p>
            <a:pPr>
              <a:spcBef>
                <a:spcPct val="50000"/>
              </a:spcBef>
            </a:pPr>
            <a:r>
              <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四、</a:t>
            </a:r>
            <a:r>
              <a:rPr kumimoji="1" lang="en-US" altLang="zh-CN"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并联谐振频率</a:t>
            </a:r>
            <a:endPar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endParaRPr>
          </a:p>
        </p:txBody>
      </p:sp>
    </p:spTree>
    <p:custDataLst>
      <p:tags r:id="rId2"/>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5" name="文本框 28"/>
          <p:cNvSpPr txBox="1">
            <a:spLocks noChangeArrowheads="1"/>
          </p:cNvSpPr>
          <p:nvPr/>
        </p:nvSpPr>
        <p:spPr bwMode="auto">
          <a:xfrm>
            <a:off x="608212" y="2821887"/>
            <a:ext cx="8027203" cy="230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90000"/>
              </a:lnSpc>
            </a:pPr>
            <a:r>
              <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1.</a:t>
            </a:r>
            <a:r>
              <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正弦交流电的一些基本概念和物理量；</a:t>
            </a:r>
            <a:endPar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endParaRPr>
          </a:p>
          <a:p>
            <a:pPr eaLnBrk="1" hangingPunct="1">
              <a:lnSpc>
                <a:spcPct val="90000"/>
              </a:lnSpc>
            </a:pPr>
            <a:r>
              <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2.</a:t>
            </a:r>
            <a:r>
              <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纯电阻电路、纯电感电路、纯电容；</a:t>
            </a:r>
            <a:endPar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endParaRPr>
          </a:p>
          <a:p>
            <a:pPr eaLnBrk="1" hangingPunct="1">
              <a:lnSpc>
                <a:spcPct val="90000"/>
              </a:lnSpc>
            </a:pPr>
            <a:r>
              <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3.</a:t>
            </a:r>
            <a:r>
              <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电路的电压与电流的大小、相位关系；</a:t>
            </a:r>
            <a:endPar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endParaRPr>
          </a:p>
          <a:p>
            <a:pPr eaLnBrk="1" hangingPunct="1">
              <a:lnSpc>
                <a:spcPct val="90000"/>
              </a:lnSpc>
            </a:pPr>
            <a:r>
              <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4.</a:t>
            </a:r>
            <a:r>
              <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串联谐振电路的形成与特点；</a:t>
            </a:r>
            <a:endPar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endParaRPr>
          </a:p>
          <a:p>
            <a:pPr eaLnBrk="1" hangingPunct="1">
              <a:lnSpc>
                <a:spcPct val="90000"/>
              </a:lnSpc>
            </a:pPr>
            <a:r>
              <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5.</a:t>
            </a:r>
            <a:r>
              <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提高功率因数的意义。</a:t>
            </a:r>
            <a:endPar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endParaRPr>
          </a:p>
        </p:txBody>
      </p:sp>
      <p:sp>
        <p:nvSpPr>
          <p:cNvPr id="3075" name="Rectangle 2"/>
          <p:cNvSpPr txBox="1"/>
          <p:nvPr>
            <p:custDataLst>
              <p:tags r:id="rId1"/>
            </p:custDataLst>
          </p:nvPr>
        </p:nvSpPr>
        <p:spPr>
          <a:xfrm>
            <a:off x="428625" y="96520"/>
            <a:ext cx="8006715" cy="1143000"/>
          </a:xfrm>
          <a:prstGeom prst="rect">
            <a:avLst/>
          </a:prstGeom>
          <a:noFill/>
          <a:ln w="9525">
            <a:noFill/>
          </a:ln>
        </p:spPr>
        <p:txBody>
          <a:bodyPr anchor="ctr" anchorCtr="0"/>
          <a:lstStyle/>
          <a:p>
            <a:pPr algn="ctr"/>
            <a:r>
              <a:rPr lang="zh-CN" altLang="en-US" sz="4000" b="1" dirty="0">
                <a:ln w="9525">
                  <a:solidFill>
                    <a:schemeClr val="lt1"/>
                  </a:solidFill>
                  <a:prstDash val="solid"/>
                </a:ln>
                <a:solidFill>
                  <a:schemeClr val="dk1"/>
                </a:solidFill>
                <a:effectLst>
                  <a:outerShdw blurRad="12700" dist="38100" dir="2700000" algn="tl" rotWithShape="0">
                    <a:schemeClr val="lt1">
                      <a:lumMod val="50000"/>
                    </a:schemeClr>
                  </a:outerShdw>
                </a:effectLst>
                <a:latin typeface="黑体" panose="02010609060101010101" pitchFamily="49" charset="-122"/>
                <a:ea typeface="黑体" panose="02010609060101010101" pitchFamily="49" charset="-122"/>
              </a:rPr>
              <a:t>模块三　日光灯电路的安装与设计</a:t>
            </a:r>
            <a:endParaRPr lang="zh-CN" altLang="en-US" sz="4000" b="1" dirty="0">
              <a:ln w="9525">
                <a:solidFill>
                  <a:schemeClr val="lt1"/>
                </a:solidFill>
                <a:prstDash val="solid"/>
              </a:ln>
              <a:solidFill>
                <a:schemeClr val="dk1"/>
              </a:solidFill>
              <a:effectLst>
                <a:outerShdw blurRad="12700" dist="38100" dir="2700000" algn="tl" rotWithShape="0">
                  <a:schemeClr val="lt1">
                    <a:lumMod val="50000"/>
                  </a:schemeClr>
                </a:outerShdw>
              </a:effectLst>
              <a:latin typeface="黑体" panose="02010609060101010101" pitchFamily="49" charset="-122"/>
              <a:ea typeface="黑体" panose="02010609060101010101" pitchFamily="49" charset="-122"/>
            </a:endParaRPr>
          </a:p>
        </p:txBody>
      </p:sp>
      <p:sp>
        <p:nvSpPr>
          <p:cNvPr id="3" name="AutoShape 2"/>
          <p:cNvSpPr>
            <a:spLocks noChangeArrowheads="1"/>
          </p:cNvSpPr>
          <p:nvPr>
            <p:custDataLst>
              <p:tags r:id="rId2"/>
            </p:custDataLst>
          </p:nvPr>
        </p:nvSpPr>
        <p:spPr bwMode="gray">
          <a:xfrm>
            <a:off x="1212850" y="1905000"/>
            <a:ext cx="2715895" cy="441325"/>
          </a:xfrm>
          <a:prstGeom prst="roundRect">
            <a:avLst>
              <a:gd name="adj" fmla="val 47681"/>
            </a:avLst>
          </a:prstGeom>
          <a:gradFill rotWithShape="1">
            <a:gsLst>
              <a:gs pos="0">
                <a:srgbClr val="FF0000"/>
              </a:gs>
              <a:gs pos="100000">
                <a:srgbClr val="FF6600"/>
              </a:gs>
            </a:gsLst>
            <a:lin ang="0" scaled="1"/>
          </a:gradFill>
          <a:ln>
            <a:noFill/>
          </a:ln>
          <a:extLst>
            <a:ext uri="{91240B29-F687-4F45-9708-019B960494DF}">
              <a14:hiddenLine xmlns:a14="http://schemas.microsoft.com/office/drawing/2010/main" w="9525">
                <a:solidFill>
                  <a:srgbClr val="000000"/>
                </a:solidFill>
                <a:round/>
              </a14:hiddenLine>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4" name="AutoShape 11"/>
          <p:cNvSpPr>
            <a:spLocks noChangeArrowheads="1"/>
          </p:cNvSpPr>
          <p:nvPr>
            <p:custDataLst>
              <p:tags r:id="rId3"/>
            </p:custDataLst>
          </p:nvPr>
        </p:nvSpPr>
        <p:spPr bwMode="gray">
          <a:xfrm>
            <a:off x="863600" y="1719263"/>
            <a:ext cx="777875" cy="777875"/>
          </a:xfrm>
          <a:prstGeom prst="diamond">
            <a:avLst/>
          </a:prstGeom>
          <a:solidFill>
            <a:schemeClr val="accent3"/>
          </a:solidFill>
          <a:ln w="38100">
            <a:solidFill>
              <a:schemeClr val="lt1"/>
            </a:solidFill>
            <a:miter lim="800000"/>
          </a:ln>
          <a:effectLst>
            <a:outerShdw sy="50000" rotWithShape="0">
              <a:srgbClr val="808080">
                <a:alpha val="50000"/>
              </a:srgbClr>
            </a:outerShdw>
          </a:effectLst>
        </p:spPr>
        <p:txBody>
          <a:bodyPr wrap="none" anchor="ctr"/>
          <a:lstStyle/>
          <a:p>
            <a:pPr algn="ctr" eaLnBrk="0" hangingPunct="0"/>
            <a:r>
              <a:rPr lang="en-US" altLang="ko-KR" sz="2800" b="1">
                <a:solidFill>
                  <a:srgbClr val="FFFFFF"/>
                </a:solidFill>
                <a:latin typeface="黑体" panose="02010609060101010101" pitchFamily="49" charset="-122"/>
                <a:ea typeface="黑体" panose="02010609060101010101" pitchFamily="49" charset="-122"/>
              </a:rPr>
              <a:t>1</a:t>
            </a:r>
            <a:endParaRPr lang="en-US" altLang="ko-KR" sz="2800" b="1">
              <a:solidFill>
                <a:srgbClr val="FFFFFF"/>
              </a:solidFill>
              <a:latin typeface="黑体" panose="02010609060101010101" pitchFamily="49" charset="-122"/>
              <a:ea typeface="黑体" panose="02010609060101010101" pitchFamily="49" charset="-122"/>
            </a:endParaRPr>
          </a:p>
        </p:txBody>
      </p:sp>
      <p:sp>
        <p:nvSpPr>
          <p:cNvPr id="5" name="文本框 27"/>
          <p:cNvSpPr txBox="1">
            <a:spLocks noChangeArrowheads="1"/>
          </p:cNvSpPr>
          <p:nvPr>
            <p:custDataLst>
              <p:tags r:id="rId4"/>
            </p:custDataLst>
          </p:nvPr>
        </p:nvSpPr>
        <p:spPr bwMode="auto">
          <a:xfrm>
            <a:off x="1652270" y="1875155"/>
            <a:ext cx="2258695" cy="491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zh-CN" altLang="en-US" sz="2600" b="1">
                <a:solidFill>
                  <a:schemeClr val="lt1"/>
                </a:solidFill>
                <a:latin typeface="黑体" panose="02010609060101010101" pitchFamily="49" charset="-122"/>
                <a:ea typeface="黑体" panose="02010609060101010101" pitchFamily="49" charset="-122"/>
                <a:cs typeface="Adobe 黑体 Std R" pitchFamily="34" charset="-122"/>
              </a:rPr>
              <a:t>本模块知识点</a:t>
            </a:r>
            <a:endParaRPr kumimoji="1" lang="zh-CN" altLang="en-US" sz="2600" b="1">
              <a:solidFill>
                <a:schemeClr val="lt1"/>
              </a:solidFill>
              <a:latin typeface="黑体" panose="02010609060101010101" pitchFamily="49" charset="-122"/>
              <a:ea typeface="黑体" panose="02010609060101010101" pitchFamily="49" charset="-122"/>
              <a:cs typeface="Adobe 黑体 Std R" pitchFamily="34" charset="-122"/>
            </a:endParaRPr>
          </a:p>
        </p:txBody>
      </p:sp>
    </p:spTree>
    <p:custDataLst>
      <p:tags r:id="rId5"/>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fill="hold"/>
                                        <p:tgtEl>
                                          <p:spTgt spid="35"/>
                                        </p:tgtEl>
                                        <p:attrNameLst>
                                          <p:attrName>ppt_x</p:attrName>
                                        </p:attrNameLst>
                                      </p:cBhvr>
                                      <p:tavLst>
                                        <p:tav tm="0">
                                          <p:val>
                                            <p:strVal val="1+#ppt_w/2"/>
                                          </p:val>
                                        </p:tav>
                                        <p:tav tm="100000">
                                          <p:val>
                                            <p:strVal val="#ppt_x"/>
                                          </p:val>
                                        </p:tav>
                                      </p:tavLst>
                                    </p:anim>
                                    <p:anim calcmode="lin" valueType="num">
                                      <p:cBhvr additive="base">
                                        <p:cTn id="8" dur="50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2" name="图片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185514" y="2112994"/>
            <a:ext cx="2601912" cy="26319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9" name="组合 8"/>
          <p:cNvGrpSpPr/>
          <p:nvPr/>
        </p:nvGrpSpPr>
        <p:grpSpPr>
          <a:xfrm>
            <a:off x="6985" y="414655"/>
            <a:ext cx="9143365" cy="430530"/>
            <a:chOff x="11" y="653"/>
            <a:chExt cx="14399" cy="678"/>
          </a:xfrm>
        </p:grpSpPr>
        <p:grpSp>
          <p:nvGrpSpPr>
            <p:cNvPr id="3" name="组合 2"/>
            <p:cNvGrpSpPr/>
            <p:nvPr/>
          </p:nvGrpSpPr>
          <p:grpSpPr>
            <a:xfrm rot="0">
              <a:off x="6546" y="653"/>
              <a:ext cx="7864" cy="640"/>
              <a:chOff x="6546" y="653"/>
              <a:chExt cx="7864" cy="640"/>
            </a:xfrm>
          </p:grpSpPr>
          <p:grpSp>
            <p:nvGrpSpPr>
              <p:cNvPr id="23" name="组合 22"/>
              <p:cNvGrpSpPr/>
              <p:nvPr/>
            </p:nvGrpSpPr>
            <p:grpSpPr>
              <a:xfrm rot="0">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a:extLst>
                  <a:ext uri="{909E8E84-426E-40DD-AFC4-6F175D3DCCD1}">
                    <a14:hiddenFill xmlns:a14="http://schemas.microsoft.com/office/drawing/2010/main">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4" name="文本框 3"/>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sp>
          <p:nvSpPr>
            <p:cNvPr id="8" name="文本框 7"/>
            <p:cNvSpPr txBox="1"/>
            <p:nvPr/>
          </p:nvSpPr>
          <p:spPr>
            <a:xfrm>
              <a:off x="11" y="654"/>
              <a:ext cx="12276" cy="677"/>
            </a:xfrm>
            <a:prstGeom prst="rect">
              <a:avLst/>
            </a:prstGeom>
            <a:noFill/>
          </p:spPr>
          <p:txBody>
            <a:bodyPr wrap="square" rtlCol="0" anchor="t">
              <a:spAutoFit/>
            </a:bodyPr>
            <a:p>
              <a:pPr>
                <a:spcBef>
                  <a:spcPct val="50000"/>
                </a:spcBef>
              </a:pP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单元12</a:t>
              </a:r>
              <a:r>
                <a:rPr kumimoji="1" lang="en-US" altLang="zh-CN"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交流电路的频率特性</a:t>
              </a:r>
              <a:endPar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sp>
        <p:nvSpPr>
          <p:cNvPr id="5" name="文本框 4"/>
          <p:cNvSpPr txBox="1"/>
          <p:nvPr/>
        </p:nvSpPr>
        <p:spPr>
          <a:xfrm>
            <a:off x="6985" y="899160"/>
            <a:ext cx="4850130" cy="542290"/>
          </a:xfrm>
          <a:prstGeom prst="rect">
            <a:avLst/>
          </a:prstGeom>
          <a:noFill/>
        </p:spPr>
        <p:txBody>
          <a:bodyPr wrap="square" rtlCol="0" anchor="t">
            <a:noAutofit/>
          </a:bodyPr>
          <a:p>
            <a:pPr>
              <a:spcBef>
                <a:spcPct val="50000"/>
              </a:spcBef>
            </a:pPr>
            <a:r>
              <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四、</a:t>
            </a:r>
            <a:r>
              <a:rPr kumimoji="1" lang="en-US" altLang="zh-CN"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并联谐振频率</a:t>
            </a:r>
            <a:endPar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endParaRPr>
          </a:p>
        </p:txBody>
      </p:sp>
      <p:sp>
        <p:nvSpPr>
          <p:cNvPr id="2" name="文本框 1"/>
          <p:cNvSpPr txBox="1"/>
          <p:nvPr/>
        </p:nvSpPr>
        <p:spPr>
          <a:xfrm>
            <a:off x="3230245" y="1568450"/>
            <a:ext cx="4572000" cy="460375"/>
          </a:xfrm>
          <a:prstGeom prst="rect">
            <a:avLst/>
          </a:prstGeom>
          <a:noFill/>
        </p:spPr>
        <p:txBody>
          <a:bodyPr wrap="square" rtlCol="0" anchor="t">
            <a:spAutoFit/>
          </a:bodyPr>
          <a:p>
            <a:r>
              <a:rPr lang="zh-CN" altLang="en-US" sz="2400">
                <a:latin typeface="+mn-ea"/>
                <a:ea typeface="+mn-ea"/>
              </a:rPr>
              <a:t>电路的总复导纳为</a:t>
            </a:r>
            <a:endParaRPr lang="zh-CN" altLang="en-US" sz="2400">
              <a:latin typeface="+mn-ea"/>
              <a:ea typeface="+mn-ea"/>
            </a:endParaRPr>
          </a:p>
        </p:txBody>
      </p:sp>
      <mc:AlternateContent xmlns:mc="http://schemas.openxmlformats.org/markup-compatibility/2006">
        <mc:Choice xmlns:a14="http://schemas.microsoft.com/office/drawing/2010/main" Requires="a14">
          <p:sp>
            <p:nvSpPr>
              <p:cNvPr id="6" name="文本框 5"/>
              <p:cNvSpPr txBox="1"/>
              <p:nvPr/>
            </p:nvSpPr>
            <p:spPr>
              <a:xfrm>
                <a:off x="3833431" y="2273554"/>
                <a:ext cx="3793490" cy="1360170"/>
              </a:xfrm>
              <a:prstGeom prst="rect">
                <a:avLst/>
              </a:prstGeom>
              <a:solidFill>
                <a:schemeClr val="bg1"/>
              </a:solidFill>
            </p:spPr>
            <p:txBody>
              <a:bodyPr wrap="none" rtlCol="0" anchor="t">
                <a:spAutoFit/>
              </a:bodyPr>
              <a:p>
                <a:pPr algn="l"/>
                <a14:m>
                  <m:oMathPara xmlns:m="http://schemas.openxmlformats.org/officeDocument/2006/math">
                    <m:oMathParaPr>
                      <m:jc m:val="centerGroup"/>
                    </m:oMathParaPr>
                    <m:oMath xmlns:m="http://schemas.openxmlformats.org/officeDocument/2006/math">
                      <m:r>
                        <a:rPr lang="en-US" altLang="zh-CN" i="1">
                          <a:latin typeface="Cambria Math" panose="02040503050406030204" charset="0"/>
                          <a:cs typeface="Cambria Math" panose="02040503050406030204" charset="0"/>
                        </a:rPr>
                        <m:t>𝑌</m:t>
                      </m:r>
                      <m:r>
                        <a:rPr lang="en-US" altLang="zh-CN" i="1">
                          <a:latin typeface="Cambria Math" panose="02040503050406030204" charset="0"/>
                          <a:cs typeface="Cambria Math" panose="02040503050406030204" charset="0"/>
                        </a:rPr>
                        <m:t>=</m:t>
                      </m:r>
                      <m:sSub>
                        <m:sSubPr>
                          <m:ctrlPr>
                            <a:rPr lang="en-US" altLang="zh-CN" i="1">
                              <a:latin typeface="Cambria Math" panose="02040503050406030204" charset="0"/>
                              <a:cs typeface="Cambria Math" panose="02040503050406030204" charset="0"/>
                            </a:rPr>
                          </m:ctrlPr>
                        </m:sSubPr>
                        <m:e>
                          <m:r>
                            <a:rPr lang="en-US" altLang="zh-CN" i="1">
                              <a:latin typeface="Cambria Math" panose="02040503050406030204" charset="0"/>
                              <a:cs typeface="Cambria Math" panose="02040503050406030204" charset="0"/>
                            </a:rPr>
                            <m:t>𝑌</m:t>
                          </m:r>
                        </m:e>
                        <m:sub>
                          <m:r>
                            <a:rPr lang="en-US" altLang="zh-CN" i="1">
                              <a:latin typeface="Cambria Math" panose="02040503050406030204" charset="0"/>
                              <a:cs typeface="Cambria Math" panose="02040503050406030204" charset="0"/>
                            </a:rPr>
                            <m:t>𝑅</m:t>
                          </m:r>
                        </m:sub>
                      </m:sSub>
                      <m:r>
                        <a:rPr lang="en-US" altLang="zh-CN" i="1">
                          <a:latin typeface="Cambria Math" panose="02040503050406030204" charset="0"/>
                          <a:cs typeface="Cambria Math" panose="02040503050406030204" charset="0"/>
                        </a:rPr>
                        <m:t>+</m:t>
                      </m:r>
                      <m:sSub>
                        <m:sSubPr>
                          <m:ctrlPr>
                            <a:rPr lang="en-US" altLang="zh-CN" i="1">
                              <a:latin typeface="Cambria Math" panose="02040503050406030204" charset="0"/>
                              <a:cs typeface="Cambria Math" panose="02040503050406030204" charset="0"/>
                            </a:rPr>
                          </m:ctrlPr>
                        </m:sSubPr>
                        <m:e>
                          <m:r>
                            <a:rPr lang="en-US" altLang="zh-CN" i="1">
                              <a:latin typeface="Cambria Math" panose="02040503050406030204" charset="0"/>
                              <a:cs typeface="Cambria Math" panose="02040503050406030204" charset="0"/>
                            </a:rPr>
                            <m:t>𝑌</m:t>
                          </m:r>
                        </m:e>
                        <m:sub>
                          <m:r>
                            <a:rPr lang="en-US" altLang="zh-CN" i="1">
                              <a:latin typeface="Cambria Math" panose="02040503050406030204" charset="0"/>
                              <a:cs typeface="Cambria Math" panose="02040503050406030204" charset="0"/>
                            </a:rPr>
                            <m:t>𝐿</m:t>
                          </m:r>
                        </m:sub>
                      </m:sSub>
                      <m:r>
                        <a:rPr lang="en-US" altLang="zh-CN" i="1">
                          <a:latin typeface="Cambria Math" panose="02040503050406030204" charset="0"/>
                          <a:cs typeface="Cambria Math" panose="02040503050406030204" charset="0"/>
                        </a:rPr>
                        <m:t>+</m:t>
                      </m:r>
                      <m:sSub>
                        <m:sSubPr>
                          <m:ctrlPr>
                            <a:rPr lang="en-US" altLang="zh-CN" i="1">
                              <a:latin typeface="Cambria Math" panose="02040503050406030204" charset="0"/>
                              <a:cs typeface="Cambria Math" panose="02040503050406030204" charset="0"/>
                            </a:rPr>
                          </m:ctrlPr>
                        </m:sSubPr>
                        <m:e>
                          <m:r>
                            <a:rPr lang="en-US" altLang="zh-CN" i="1">
                              <a:latin typeface="Cambria Math" panose="02040503050406030204" charset="0"/>
                              <a:cs typeface="Cambria Math" panose="02040503050406030204" charset="0"/>
                            </a:rPr>
                            <m:t>𝑌</m:t>
                          </m:r>
                        </m:e>
                        <m:sub>
                          <m:r>
                            <a:rPr lang="en-US" altLang="zh-CN" i="1">
                              <a:latin typeface="Cambria Math" panose="02040503050406030204" charset="0"/>
                              <a:cs typeface="Cambria Math" panose="02040503050406030204" charset="0"/>
                            </a:rPr>
                            <m:t>𝐶</m:t>
                          </m:r>
                        </m:sub>
                      </m:sSub>
                      <m:r>
                        <a:rPr lang="en-US" altLang="zh-CN" i="1">
                          <a:latin typeface="Cambria Math" panose="02040503050406030204" charset="0"/>
                          <a:cs typeface="Cambria Math" panose="02040503050406030204" charset="0"/>
                        </a:rPr>
                        <m:t>=</m:t>
                      </m:r>
                      <m:f>
                        <m:fPr>
                          <m:ctrlPr>
                            <a:rPr lang="en-US" altLang="zh-CN" i="1">
                              <a:latin typeface="Cambria Math" panose="02040503050406030204" charset="0"/>
                              <a:cs typeface="Cambria Math" panose="02040503050406030204" charset="0"/>
                            </a:rPr>
                          </m:ctrlPr>
                        </m:fPr>
                        <m:num>
                          <m:r>
                            <a:rPr lang="en-US" altLang="zh-CN" i="1">
                              <a:latin typeface="Cambria Math" panose="02040503050406030204" charset="0"/>
                              <a:cs typeface="Cambria Math" panose="02040503050406030204" charset="0"/>
                            </a:rPr>
                            <m:t>1</m:t>
                          </m:r>
                        </m:num>
                        <m:den>
                          <m:r>
                            <a:rPr lang="en-US" altLang="zh-CN" i="1">
                              <a:latin typeface="Cambria Math" panose="02040503050406030204" charset="0"/>
                              <a:cs typeface="Cambria Math" panose="02040503050406030204" charset="0"/>
                            </a:rPr>
                            <m:t>𝑅</m:t>
                          </m:r>
                        </m:den>
                      </m:f>
                      <m:r>
                        <a:rPr lang="en-US" altLang="zh-CN" i="1">
                          <a:latin typeface="Cambria Math" panose="02040503050406030204" charset="0"/>
                          <a:cs typeface="Cambria Math" panose="02040503050406030204" charset="0"/>
                        </a:rPr>
                        <m:t>+</m:t>
                      </m:r>
                      <m:f>
                        <m:fPr>
                          <m:ctrlPr>
                            <a:rPr lang="en-US" altLang="zh-CN" i="1">
                              <a:latin typeface="Cambria Math" panose="02040503050406030204" charset="0"/>
                              <a:cs typeface="Cambria Math" panose="02040503050406030204" charset="0"/>
                            </a:rPr>
                          </m:ctrlPr>
                        </m:fPr>
                        <m:num>
                          <m:r>
                            <a:rPr lang="en-US" altLang="zh-CN" i="1">
                              <a:latin typeface="Cambria Math" panose="02040503050406030204" charset="0"/>
                              <a:cs typeface="Cambria Math" panose="02040503050406030204" charset="0"/>
                            </a:rPr>
                            <m:t>1</m:t>
                          </m:r>
                        </m:num>
                        <m:den>
                          <m:r>
                            <a:rPr lang="en-US" altLang="zh-CN" i="1">
                              <a:latin typeface="Cambria Math" panose="02040503050406030204" charset="0"/>
                              <a:cs typeface="Cambria Math" panose="02040503050406030204" charset="0"/>
                            </a:rPr>
                            <m:t>𝑗</m:t>
                          </m:r>
                          <m:sSub>
                            <m:sSubPr>
                              <m:ctrlPr>
                                <a:rPr lang="en-US" altLang="zh-CN" i="1">
                                  <a:latin typeface="Cambria Math" panose="02040503050406030204" charset="0"/>
                                  <a:cs typeface="Cambria Math" panose="02040503050406030204" charset="0"/>
                                </a:rPr>
                              </m:ctrlPr>
                            </m:sSubPr>
                            <m:e>
                              <m:r>
                                <a:rPr lang="en-US" altLang="zh-CN" i="1">
                                  <a:latin typeface="Cambria Math" panose="02040503050406030204" charset="0"/>
                                  <a:cs typeface="Cambria Math" panose="02040503050406030204" charset="0"/>
                                </a:rPr>
                                <m:t>𝑋</m:t>
                              </m:r>
                            </m:e>
                            <m:sub>
                              <m:r>
                                <a:rPr lang="en-US" altLang="zh-CN" i="1">
                                  <a:latin typeface="Cambria Math" panose="02040503050406030204" charset="0"/>
                                  <a:cs typeface="Cambria Math" panose="02040503050406030204" charset="0"/>
                                </a:rPr>
                                <m:t>𝐿</m:t>
                              </m:r>
                            </m:sub>
                          </m:sSub>
                        </m:den>
                      </m:f>
                      <m:r>
                        <a:rPr lang="en-US" altLang="zh-CN" i="1">
                          <a:latin typeface="Cambria Math" panose="02040503050406030204" charset="0"/>
                          <a:cs typeface="Cambria Math" panose="02040503050406030204" charset="0"/>
                        </a:rPr>
                        <m:t>+</m:t>
                      </m:r>
                      <m:f>
                        <m:fPr>
                          <m:ctrlPr>
                            <a:rPr lang="en-US" altLang="zh-CN" i="1">
                              <a:latin typeface="Cambria Math" panose="02040503050406030204" charset="0"/>
                              <a:cs typeface="Cambria Math" panose="02040503050406030204" charset="0"/>
                            </a:rPr>
                          </m:ctrlPr>
                        </m:fPr>
                        <m:num>
                          <m:r>
                            <a:rPr lang="en-US" altLang="zh-CN" i="1">
                              <a:latin typeface="Cambria Math" panose="02040503050406030204" charset="0"/>
                              <a:cs typeface="Cambria Math" panose="02040503050406030204" charset="0"/>
                            </a:rPr>
                            <m:t>1</m:t>
                          </m:r>
                        </m:num>
                        <m:den>
                          <m:r>
                            <a:rPr lang="en-US" altLang="zh-CN" i="1">
                              <a:latin typeface="Cambria Math" panose="02040503050406030204" charset="0"/>
                              <a:cs typeface="Cambria Math" panose="02040503050406030204" charset="0"/>
                            </a:rPr>
                            <m:t>−</m:t>
                          </m:r>
                          <m:r>
                            <a:rPr lang="en-US" altLang="zh-CN" i="1">
                              <a:latin typeface="Cambria Math" panose="02040503050406030204" charset="0"/>
                              <a:cs typeface="Cambria Math" panose="02040503050406030204" charset="0"/>
                            </a:rPr>
                            <m:t>𝑗</m:t>
                          </m:r>
                          <m:sSub>
                            <m:sSubPr>
                              <m:ctrlPr>
                                <a:rPr lang="en-US" altLang="zh-CN" i="1">
                                  <a:latin typeface="Cambria Math" panose="02040503050406030204" charset="0"/>
                                  <a:cs typeface="Cambria Math" panose="02040503050406030204" charset="0"/>
                                </a:rPr>
                              </m:ctrlPr>
                            </m:sSubPr>
                            <m:e>
                              <m:r>
                                <a:rPr lang="en-US" altLang="zh-CN" i="1">
                                  <a:latin typeface="Cambria Math" panose="02040503050406030204" charset="0"/>
                                  <a:cs typeface="Cambria Math" panose="02040503050406030204" charset="0"/>
                                </a:rPr>
                                <m:t>𝑋</m:t>
                              </m:r>
                            </m:e>
                            <m:sub>
                              <m:r>
                                <a:rPr lang="en-US" altLang="zh-CN" i="1">
                                  <a:latin typeface="Cambria Math" panose="02040503050406030204" charset="0"/>
                                  <a:cs typeface="Cambria Math" panose="02040503050406030204" charset="0"/>
                                </a:rPr>
                                <m:t>𝐶</m:t>
                              </m:r>
                            </m:sub>
                          </m:sSub>
                        </m:den>
                      </m:f>
                    </m:oMath>
                  </m:oMathPara>
                </a14:m>
                <a:endParaRPr lang="en-US" altLang="zh-CN" i="1">
                  <a:latin typeface="Cambria Math" panose="02040503050406030204" charset="0"/>
                  <a:cs typeface="Cambria Math" panose="02040503050406030204" charset="0"/>
                </a:endParaRPr>
              </a:p>
              <a:p>
                <a:pPr algn="l"/>
                <a:r>
                  <a:rPr lang="en-US" altLang="zh-CN" i="1">
                    <a:latin typeface="Cambria Math" panose="02040503050406030204" charset="0"/>
                    <a:cs typeface="Cambria Math" panose="02040503050406030204" charset="0"/>
                  </a:rPr>
                  <a:t>    </a:t>
                </a:r>
                <a14:m>
                  <m:oMath xmlns:m="http://schemas.openxmlformats.org/officeDocument/2006/math">
                    <m:r>
                      <a:rPr lang="en-US" altLang="zh-CN" i="1">
                        <a:latin typeface="Cambria Math" panose="02040503050406030204" charset="0"/>
                        <a:cs typeface="Cambria Math" panose="02040503050406030204" charset="0"/>
                      </a:rPr>
                      <m:t>=</m:t>
                    </m:r>
                    <m:f>
                      <m:fPr>
                        <m:ctrlPr>
                          <a:rPr lang="en-US" altLang="zh-CN" i="1">
                            <a:latin typeface="Cambria Math" panose="02040503050406030204" charset="0"/>
                            <a:cs typeface="Cambria Math" panose="02040503050406030204" charset="0"/>
                          </a:rPr>
                        </m:ctrlPr>
                      </m:fPr>
                      <m:num>
                        <m:r>
                          <a:rPr lang="en-US" altLang="zh-CN" i="1">
                            <a:latin typeface="Cambria Math" panose="02040503050406030204" charset="0"/>
                            <a:cs typeface="Cambria Math" panose="02040503050406030204" charset="0"/>
                          </a:rPr>
                          <m:t>1</m:t>
                        </m:r>
                      </m:num>
                      <m:den>
                        <m:r>
                          <a:rPr lang="en-US" altLang="zh-CN" i="1">
                            <a:latin typeface="Cambria Math" panose="02040503050406030204" charset="0"/>
                            <a:cs typeface="Cambria Math" panose="02040503050406030204" charset="0"/>
                          </a:rPr>
                          <m:t>𝑅</m:t>
                        </m:r>
                      </m:den>
                    </m:f>
                    <m:r>
                      <a:rPr lang="en-US" altLang="zh-CN" i="1">
                        <a:latin typeface="Cambria Math" panose="02040503050406030204" charset="0"/>
                        <a:cs typeface="Cambria Math" panose="02040503050406030204" charset="0"/>
                      </a:rPr>
                      <m:t>+</m:t>
                    </m:r>
                    <m:r>
                      <a:rPr lang="en-US" altLang="zh-CN" i="1">
                        <a:latin typeface="Cambria Math" panose="02040503050406030204" charset="0"/>
                        <a:cs typeface="Cambria Math" panose="02040503050406030204" charset="0"/>
                      </a:rPr>
                      <m:t>𝑗</m:t>
                    </m:r>
                    <m:r>
                      <a:rPr lang="en-US" altLang="zh-CN" i="1">
                        <a:latin typeface="Cambria Math" panose="02040503050406030204" charset="0"/>
                        <a:cs typeface="Cambria Math" panose="02040503050406030204" charset="0"/>
                      </a:rPr>
                      <m:t>(</m:t>
                    </m:r>
                    <m:f>
                      <m:fPr>
                        <m:ctrlPr>
                          <a:rPr lang="en-US" altLang="zh-CN" i="1">
                            <a:latin typeface="Cambria Math" panose="02040503050406030204" charset="0"/>
                            <a:cs typeface="Cambria Math" panose="02040503050406030204" charset="0"/>
                          </a:rPr>
                        </m:ctrlPr>
                      </m:fPr>
                      <m:num>
                        <m:r>
                          <a:rPr lang="en-US" altLang="zh-CN" i="1">
                            <a:latin typeface="Cambria Math" panose="02040503050406030204" charset="0"/>
                            <a:cs typeface="Cambria Math" panose="02040503050406030204" charset="0"/>
                          </a:rPr>
                          <m:t>1</m:t>
                        </m:r>
                      </m:num>
                      <m:den>
                        <m:sSub>
                          <m:sSubPr>
                            <m:ctrlPr>
                              <a:rPr lang="en-US" altLang="zh-CN" i="1">
                                <a:latin typeface="Cambria Math" panose="02040503050406030204" charset="0"/>
                                <a:cs typeface="Cambria Math" panose="02040503050406030204" charset="0"/>
                              </a:rPr>
                            </m:ctrlPr>
                          </m:sSubPr>
                          <m:e>
                            <m:r>
                              <a:rPr lang="en-US" altLang="zh-CN" i="1">
                                <a:latin typeface="Cambria Math" panose="02040503050406030204" charset="0"/>
                                <a:cs typeface="Cambria Math" panose="02040503050406030204" charset="0"/>
                              </a:rPr>
                              <m:t>𝑋</m:t>
                            </m:r>
                          </m:e>
                          <m:sub>
                            <m:r>
                              <a:rPr lang="en-US" altLang="zh-CN" i="1">
                                <a:latin typeface="Cambria Math" panose="02040503050406030204" charset="0"/>
                                <a:cs typeface="Cambria Math" panose="02040503050406030204" charset="0"/>
                              </a:rPr>
                              <m:t>𝐿</m:t>
                            </m:r>
                          </m:sub>
                        </m:sSub>
                      </m:den>
                    </m:f>
                    <m:r>
                      <a:rPr lang="en-US" altLang="zh-CN" i="1">
                        <a:latin typeface="Cambria Math" panose="02040503050406030204" charset="0"/>
                        <a:cs typeface="Cambria Math" panose="02040503050406030204" charset="0"/>
                      </a:rPr>
                      <m:t>−</m:t>
                    </m:r>
                    <m:f>
                      <m:fPr>
                        <m:ctrlPr>
                          <a:rPr lang="en-US" altLang="zh-CN" i="1">
                            <a:latin typeface="Cambria Math" panose="02040503050406030204" charset="0"/>
                            <a:cs typeface="Cambria Math" panose="02040503050406030204" charset="0"/>
                          </a:rPr>
                        </m:ctrlPr>
                      </m:fPr>
                      <m:num>
                        <m:r>
                          <a:rPr lang="en-US" altLang="zh-CN" i="1">
                            <a:latin typeface="Cambria Math" panose="02040503050406030204" charset="0"/>
                            <a:cs typeface="Cambria Math" panose="02040503050406030204" charset="0"/>
                          </a:rPr>
                          <m:t>1</m:t>
                        </m:r>
                      </m:num>
                      <m:den>
                        <m:sSub>
                          <m:sSubPr>
                            <m:ctrlPr>
                              <a:rPr lang="en-US" altLang="zh-CN" i="1">
                                <a:latin typeface="Cambria Math" panose="02040503050406030204" charset="0"/>
                                <a:cs typeface="Cambria Math" panose="02040503050406030204" charset="0"/>
                              </a:rPr>
                            </m:ctrlPr>
                          </m:sSubPr>
                          <m:e>
                            <m:r>
                              <a:rPr lang="en-US" altLang="zh-CN" i="1">
                                <a:latin typeface="Cambria Math" panose="02040503050406030204" charset="0"/>
                                <a:cs typeface="Cambria Math" panose="02040503050406030204" charset="0"/>
                              </a:rPr>
                              <m:t>𝑋</m:t>
                            </m:r>
                          </m:e>
                          <m:sub>
                            <m:r>
                              <a:rPr lang="en-US" altLang="zh-CN" i="1">
                                <a:latin typeface="Cambria Math" panose="02040503050406030204" charset="0"/>
                                <a:cs typeface="Cambria Math" panose="02040503050406030204" charset="0"/>
                              </a:rPr>
                              <m:t>𝐶</m:t>
                            </m:r>
                          </m:sub>
                        </m:sSub>
                      </m:den>
                    </m:f>
                    <m:r>
                      <a:rPr lang="en-US" altLang="zh-CN" i="1">
                        <a:latin typeface="Cambria Math" panose="02040503050406030204" charset="0"/>
                        <a:cs typeface="Cambria Math" panose="02040503050406030204" charset="0"/>
                      </a:rPr>
                      <m:t>)=</m:t>
                    </m:r>
                    <m:r>
                      <a:rPr lang="en-US" altLang="zh-CN" i="1">
                        <a:latin typeface="Cambria Math" panose="02040503050406030204" charset="0"/>
                        <a:cs typeface="Cambria Math" panose="02040503050406030204" charset="0"/>
                      </a:rPr>
                      <m:t>𝐺</m:t>
                    </m:r>
                    <m:r>
                      <a:rPr lang="en-US" altLang="zh-CN" i="1">
                        <a:latin typeface="Cambria Math" panose="02040503050406030204" charset="0"/>
                        <a:cs typeface="Cambria Math" panose="02040503050406030204" charset="0"/>
                      </a:rPr>
                      <m:t>+</m:t>
                    </m:r>
                    <m:r>
                      <a:rPr lang="en-US" altLang="zh-CN" i="1">
                        <a:latin typeface="Cambria Math" panose="02040503050406030204" charset="0"/>
                        <a:cs typeface="Cambria Math" panose="02040503050406030204" charset="0"/>
                      </a:rPr>
                      <m:t>𝑗</m:t>
                    </m:r>
                    <m:d>
                      <m:dPr>
                        <m:ctrlPr>
                          <a:rPr lang="en-US" altLang="zh-CN" i="1">
                            <a:latin typeface="Cambria Math" panose="02040503050406030204" charset="0"/>
                            <a:cs typeface="Cambria Math" panose="02040503050406030204" charset="0"/>
                          </a:rPr>
                        </m:ctrlPr>
                      </m:dPr>
                      <m:e>
                        <m:sSub>
                          <m:sSubPr>
                            <m:ctrlPr>
                              <a:rPr lang="en-US" altLang="zh-CN" i="1">
                                <a:latin typeface="Cambria Math" panose="02040503050406030204" charset="0"/>
                                <a:cs typeface="Cambria Math" panose="02040503050406030204" charset="0"/>
                              </a:rPr>
                            </m:ctrlPr>
                          </m:sSubPr>
                          <m:e>
                            <m:r>
                              <a:rPr lang="en-US" altLang="zh-CN" i="1">
                                <a:latin typeface="Cambria Math" panose="02040503050406030204" charset="0"/>
                                <a:cs typeface="Cambria Math" panose="02040503050406030204" charset="0"/>
                              </a:rPr>
                              <m:t>𝐵</m:t>
                            </m:r>
                          </m:e>
                          <m:sub>
                            <m:r>
                              <a:rPr lang="en-US" altLang="zh-CN" i="1">
                                <a:latin typeface="Cambria Math" panose="02040503050406030204" charset="0"/>
                                <a:cs typeface="Cambria Math" panose="02040503050406030204" charset="0"/>
                              </a:rPr>
                              <m:t>𝐶</m:t>
                            </m:r>
                          </m:sub>
                        </m:sSub>
                        <m:r>
                          <a:rPr lang="en-US" altLang="zh-CN" i="1">
                            <a:latin typeface="Cambria Math" panose="02040503050406030204" charset="0"/>
                            <a:cs typeface="Cambria Math" panose="02040503050406030204" charset="0"/>
                          </a:rPr>
                          <m:t>−</m:t>
                        </m:r>
                        <m:sSub>
                          <m:sSubPr>
                            <m:ctrlPr>
                              <a:rPr lang="en-US" altLang="zh-CN" i="1">
                                <a:latin typeface="Cambria Math" panose="02040503050406030204" charset="0"/>
                                <a:cs typeface="Cambria Math" panose="02040503050406030204" charset="0"/>
                              </a:rPr>
                            </m:ctrlPr>
                          </m:sSubPr>
                          <m:e>
                            <m:r>
                              <a:rPr lang="en-US" altLang="zh-CN" i="1">
                                <a:latin typeface="Cambria Math" panose="02040503050406030204" charset="0"/>
                                <a:cs typeface="Cambria Math" panose="02040503050406030204" charset="0"/>
                              </a:rPr>
                              <m:t>𝐵</m:t>
                            </m:r>
                          </m:e>
                          <m:sub>
                            <m:r>
                              <a:rPr lang="en-US" altLang="zh-CN" i="1">
                                <a:latin typeface="Cambria Math" panose="02040503050406030204" charset="0"/>
                                <a:cs typeface="Cambria Math" panose="02040503050406030204" charset="0"/>
                              </a:rPr>
                              <m:t>𝐿</m:t>
                            </m:r>
                          </m:sub>
                        </m:sSub>
                      </m:e>
                    </m:d>
                  </m:oMath>
                </a14:m>
                <a:endParaRPr lang="en-US" altLang="zh-CN" i="1">
                  <a:latin typeface="Cambria Math" panose="02040503050406030204" charset="0"/>
                  <a:cs typeface="Cambria Math" panose="02040503050406030204" charset="0"/>
                </a:endParaRPr>
              </a:p>
              <a:p>
                <a:pPr algn="l"/>
                <a:r>
                  <a:rPr lang="en-US" altLang="zh-CN" i="1">
                    <a:latin typeface="Cambria Math" panose="02040503050406030204" charset="0"/>
                    <a:cs typeface="Cambria Math" panose="02040503050406030204" charset="0"/>
                  </a:rPr>
                  <a:t>    </a:t>
                </a:r>
                <a14:m>
                  <m:oMath xmlns:m="http://schemas.openxmlformats.org/officeDocument/2006/math">
                    <m:r>
                      <a:rPr lang="en-US" altLang="zh-CN" i="1">
                        <a:latin typeface="Cambria Math" panose="02040503050406030204" charset="0"/>
                        <a:cs typeface="Cambria Math" panose="02040503050406030204" charset="0"/>
                      </a:rPr>
                      <m:t>=</m:t>
                    </m:r>
                    <m:r>
                      <a:rPr lang="en-US" altLang="zh-CN" i="1">
                        <a:latin typeface="Cambria Math" panose="02040503050406030204" charset="0"/>
                        <a:cs typeface="Cambria Math" panose="02040503050406030204" charset="0"/>
                      </a:rPr>
                      <m:t>𝐺</m:t>
                    </m:r>
                    <m:r>
                      <a:rPr lang="en-US" altLang="zh-CN" i="1">
                        <a:latin typeface="Cambria Math" panose="02040503050406030204" charset="0"/>
                        <a:cs typeface="Cambria Math" panose="02040503050406030204" charset="0"/>
                      </a:rPr>
                      <m:t>+</m:t>
                    </m:r>
                    <m:r>
                      <a:rPr lang="en-US" altLang="zh-CN" i="1">
                        <a:latin typeface="Cambria Math" panose="02040503050406030204" charset="0"/>
                        <a:cs typeface="Cambria Math" panose="02040503050406030204" charset="0"/>
                      </a:rPr>
                      <m:t>𝑗</m:t>
                    </m:r>
                    <m:r>
                      <a:rPr lang="en-US" altLang="zh-CN" i="1">
                        <a:latin typeface="Cambria Math" panose="02040503050406030204" charset="0"/>
                        <a:cs typeface="Cambria Math" panose="02040503050406030204" charset="0"/>
                      </a:rPr>
                      <m:t>𝐵</m:t>
                    </m:r>
                  </m:oMath>
                </a14:m>
                <a:endParaRPr lang="en-US" altLang="zh-CN"/>
              </a:p>
            </p:txBody>
          </p:sp>
        </mc:Choice>
        <mc:Fallback>
          <p:sp>
            <p:nvSpPr>
              <p:cNvPr id="6" name="文本框 5"/>
              <p:cNvSpPr txBox="1">
                <a:spLocks noRot="1" noChangeAspect="1" noMove="1" noResize="1" noEditPoints="1" noAdjustHandles="1" noChangeArrowheads="1" noChangeShapeType="1" noTextEdit="1"/>
              </p:cNvSpPr>
              <p:nvPr/>
            </p:nvSpPr>
            <p:spPr>
              <a:xfrm>
                <a:off x="3833431" y="2273554"/>
                <a:ext cx="3793490" cy="1360170"/>
              </a:xfrm>
              <a:prstGeom prst="rect">
                <a:avLst/>
              </a:prstGeom>
              <a:blipFill rotWithShape="1">
                <a:blip r:embed="rId2"/>
                <a:stretch>
                  <a:fillRect l="-15" t="-19" r="15" b="19"/>
                </a:stretch>
              </a:blipFill>
            </p:spPr>
            <p:txBody>
              <a:bodyPr/>
              <a:lstStyle/>
              <a:p>
                <a:r>
                  <a:rPr lang="zh-CN" altLang="en-US">
                    <a:noFill/>
                  </a:rPr>
                  <a:t> </a:t>
                </a:r>
              </a:p>
            </p:txBody>
          </p:sp>
        </mc:Fallback>
      </mc:AlternateContent>
      <p:sp>
        <p:nvSpPr>
          <p:cNvPr id="7" name="文本框 6"/>
          <p:cNvSpPr txBox="1"/>
          <p:nvPr/>
        </p:nvSpPr>
        <p:spPr>
          <a:xfrm>
            <a:off x="3230245" y="3877945"/>
            <a:ext cx="4572000" cy="460375"/>
          </a:xfrm>
          <a:prstGeom prst="rect">
            <a:avLst/>
          </a:prstGeom>
          <a:noFill/>
        </p:spPr>
        <p:txBody>
          <a:bodyPr wrap="square" rtlCol="0" anchor="t">
            <a:spAutoFit/>
          </a:bodyPr>
          <a:p>
            <a:r>
              <a:rPr lang="zh-CN" altLang="en-US" sz="2400">
                <a:latin typeface="+mn-ea"/>
                <a:ea typeface="+mn-ea"/>
              </a:rPr>
              <a:t>总复导纳的</a:t>
            </a:r>
            <a:r>
              <a:rPr lang="zh-CN" altLang="en-US" sz="2400">
                <a:latin typeface="+mn-ea"/>
                <a:ea typeface="+mn-ea"/>
              </a:rPr>
              <a:t>模为：</a:t>
            </a:r>
            <a:endParaRPr lang="zh-CN" altLang="en-US" sz="2400">
              <a:latin typeface="+mn-ea"/>
              <a:ea typeface="+mn-ea"/>
            </a:endParaRPr>
          </a:p>
        </p:txBody>
      </p:sp>
      <mc:AlternateContent xmlns:mc="http://schemas.openxmlformats.org/markup-compatibility/2006">
        <mc:Choice xmlns:a14="http://schemas.microsoft.com/office/drawing/2010/main" Requires="a14">
          <p:sp>
            <p:nvSpPr>
              <p:cNvPr id="10" name="文本框 9"/>
              <p:cNvSpPr txBox="1"/>
              <p:nvPr/>
            </p:nvSpPr>
            <p:spPr>
              <a:xfrm>
                <a:off x="3833431" y="4668774"/>
                <a:ext cx="3810635" cy="442595"/>
              </a:xfrm>
              <a:prstGeom prst="rect">
                <a:avLst/>
              </a:prstGeom>
              <a:solidFill>
                <a:schemeClr val="bg1"/>
              </a:solidFill>
            </p:spPr>
            <p:txBody>
              <a:bodyPr wrap="none" rtlCol="0" anchor="t">
                <a:spAutoFit/>
              </a:bodyPr>
              <a:p>
                <a:pPr algn="l"/>
                <a14:m>
                  <m:oMathPara xmlns:m="http://schemas.openxmlformats.org/officeDocument/2006/math">
                    <m:oMathParaPr>
                      <m:jc m:val="centerGroup"/>
                    </m:oMathParaPr>
                    <m:oMath xmlns:m="http://schemas.openxmlformats.org/officeDocument/2006/math">
                      <m:d>
                        <m:dPr>
                          <m:begChr m:val="|"/>
                          <m:endChr m:val="|"/>
                          <m:ctrlPr>
                            <a:rPr lang="en-US" altLang="zh-CN" i="1">
                              <a:latin typeface="Cambria Math" panose="02040503050406030204" charset="0"/>
                              <a:cs typeface="Cambria Math" panose="02040503050406030204" charset="0"/>
                            </a:rPr>
                          </m:ctrlPr>
                        </m:dPr>
                        <m:e>
                          <m:r>
                            <a:rPr lang="en-US" altLang="zh-CN" i="1">
                              <a:latin typeface="Cambria Math" panose="02040503050406030204" charset="0"/>
                              <a:cs typeface="Cambria Math" panose="02040503050406030204" charset="0"/>
                            </a:rPr>
                            <m:t>𝑌</m:t>
                          </m:r>
                        </m:e>
                      </m:d>
                      <m:r>
                        <a:rPr lang="en-US" altLang="zh-CN" i="1">
                          <a:latin typeface="Cambria Math" panose="02040503050406030204" charset="0"/>
                          <a:cs typeface="Cambria Math" panose="02040503050406030204" charset="0"/>
                        </a:rPr>
                        <m:t>=</m:t>
                      </m:r>
                      <m:rad>
                        <m:radPr>
                          <m:degHide m:val="on"/>
                          <m:ctrlPr>
                            <a:rPr lang="en-US" altLang="zh-CN" i="1">
                              <a:latin typeface="Cambria Math" panose="02040503050406030204" charset="0"/>
                              <a:cs typeface="Cambria Math" panose="02040503050406030204" charset="0"/>
                            </a:rPr>
                          </m:ctrlPr>
                        </m:radPr>
                        <m:deg/>
                        <m:e>
                          <m:sSup>
                            <m:sSupPr>
                              <m:ctrlPr>
                                <a:rPr lang="en-US" altLang="zh-CN" i="1">
                                  <a:latin typeface="Cambria Math" panose="02040503050406030204" charset="0"/>
                                  <a:cs typeface="Cambria Math" panose="02040503050406030204" charset="0"/>
                                </a:rPr>
                              </m:ctrlPr>
                            </m:sSupPr>
                            <m:e>
                              <m:r>
                                <a:rPr lang="en-US" altLang="zh-CN" i="1">
                                  <a:latin typeface="Cambria Math" panose="02040503050406030204" charset="0"/>
                                  <a:cs typeface="Cambria Math" panose="02040503050406030204" charset="0"/>
                                </a:rPr>
                                <m:t>𝐺</m:t>
                              </m:r>
                            </m:e>
                            <m:sup>
                              <m:r>
                                <a:rPr lang="en-US" altLang="zh-CN" i="1">
                                  <a:latin typeface="Cambria Math" panose="02040503050406030204" charset="0"/>
                                  <a:cs typeface="Cambria Math" panose="02040503050406030204" charset="0"/>
                                </a:rPr>
                                <m:t>2</m:t>
                              </m:r>
                            </m:sup>
                          </m:sSup>
                          <m:r>
                            <a:rPr lang="en-US" altLang="zh-CN" i="1">
                              <a:latin typeface="Cambria Math" panose="02040503050406030204" charset="0"/>
                              <a:cs typeface="Cambria Math" panose="02040503050406030204" charset="0"/>
                            </a:rPr>
                            <m:t>+</m:t>
                          </m:r>
                          <m:sSup>
                            <m:sSupPr>
                              <m:ctrlPr>
                                <a:rPr lang="en-US" altLang="zh-CN" i="1">
                                  <a:latin typeface="Cambria Math" panose="02040503050406030204" charset="0"/>
                                  <a:cs typeface="Cambria Math" panose="02040503050406030204" charset="0"/>
                                </a:rPr>
                              </m:ctrlPr>
                            </m:sSupPr>
                            <m:e>
                              <m:d>
                                <m:dPr>
                                  <m:ctrlPr>
                                    <a:rPr lang="en-US" altLang="zh-CN" i="1">
                                      <a:latin typeface="Cambria Math" panose="02040503050406030204" charset="0"/>
                                      <a:cs typeface="Cambria Math" panose="02040503050406030204" charset="0"/>
                                    </a:rPr>
                                  </m:ctrlPr>
                                </m:dPr>
                                <m:e>
                                  <m:sSub>
                                    <m:sSubPr>
                                      <m:ctrlPr>
                                        <a:rPr lang="en-US" altLang="zh-CN" i="1">
                                          <a:latin typeface="Cambria Math" panose="02040503050406030204" charset="0"/>
                                          <a:cs typeface="Cambria Math" panose="02040503050406030204" charset="0"/>
                                        </a:rPr>
                                      </m:ctrlPr>
                                    </m:sSubPr>
                                    <m:e>
                                      <m:r>
                                        <a:rPr lang="en-US" altLang="zh-CN" i="1">
                                          <a:latin typeface="Cambria Math" panose="02040503050406030204" charset="0"/>
                                          <a:cs typeface="Cambria Math" panose="02040503050406030204" charset="0"/>
                                        </a:rPr>
                                        <m:t>𝐵</m:t>
                                      </m:r>
                                    </m:e>
                                    <m:sub>
                                      <m:r>
                                        <a:rPr lang="en-US" altLang="zh-CN" i="1">
                                          <a:latin typeface="Cambria Math" panose="02040503050406030204" charset="0"/>
                                          <a:cs typeface="Cambria Math" panose="02040503050406030204" charset="0"/>
                                        </a:rPr>
                                        <m:t>𝐶</m:t>
                                      </m:r>
                                    </m:sub>
                                  </m:sSub>
                                  <m:r>
                                    <a:rPr lang="en-US" altLang="zh-CN" i="1">
                                      <a:latin typeface="Cambria Math" panose="02040503050406030204" charset="0"/>
                                      <a:cs typeface="Cambria Math" panose="02040503050406030204" charset="0"/>
                                    </a:rPr>
                                    <m:t>−</m:t>
                                  </m:r>
                                  <m:sSub>
                                    <m:sSubPr>
                                      <m:ctrlPr>
                                        <a:rPr lang="en-US" altLang="zh-CN" i="1">
                                          <a:latin typeface="Cambria Math" panose="02040503050406030204" charset="0"/>
                                          <a:cs typeface="Cambria Math" panose="02040503050406030204" charset="0"/>
                                        </a:rPr>
                                      </m:ctrlPr>
                                    </m:sSubPr>
                                    <m:e>
                                      <m:r>
                                        <a:rPr lang="en-US" altLang="zh-CN" i="1">
                                          <a:latin typeface="Cambria Math" panose="02040503050406030204" charset="0"/>
                                          <a:cs typeface="Cambria Math" panose="02040503050406030204" charset="0"/>
                                        </a:rPr>
                                        <m:t>𝐵</m:t>
                                      </m:r>
                                    </m:e>
                                    <m:sub>
                                      <m:r>
                                        <a:rPr lang="en-US" altLang="zh-CN" i="1">
                                          <a:latin typeface="Cambria Math" panose="02040503050406030204" charset="0"/>
                                          <a:cs typeface="Cambria Math" panose="02040503050406030204" charset="0"/>
                                        </a:rPr>
                                        <m:t>𝐿</m:t>
                                      </m:r>
                                    </m:sub>
                                  </m:sSub>
                                </m:e>
                              </m:d>
                            </m:e>
                            <m:sup>
                              <m:r>
                                <a:rPr lang="en-US" altLang="zh-CN" i="1">
                                  <a:latin typeface="Cambria Math" panose="02040503050406030204" charset="0"/>
                                  <a:cs typeface="Cambria Math" panose="02040503050406030204" charset="0"/>
                                </a:rPr>
                                <m:t>2</m:t>
                              </m:r>
                            </m:sup>
                          </m:sSup>
                        </m:e>
                      </m:rad>
                      <m:r>
                        <a:rPr lang="en-US" altLang="zh-CN" i="1">
                          <a:latin typeface="Cambria Math" panose="02040503050406030204" charset="0"/>
                          <a:cs typeface="Cambria Math" panose="02040503050406030204" charset="0"/>
                        </a:rPr>
                        <m:t>=</m:t>
                      </m:r>
                      <m:rad>
                        <m:radPr>
                          <m:degHide m:val="on"/>
                          <m:ctrlPr>
                            <a:rPr lang="en-US" altLang="zh-CN" i="1">
                              <a:latin typeface="Cambria Math" panose="02040503050406030204" charset="0"/>
                              <a:cs typeface="Cambria Math" panose="02040503050406030204" charset="0"/>
                            </a:rPr>
                          </m:ctrlPr>
                        </m:radPr>
                        <m:deg/>
                        <m:e>
                          <m:sSup>
                            <m:sSupPr>
                              <m:ctrlPr>
                                <a:rPr lang="en-US" altLang="zh-CN" i="1">
                                  <a:latin typeface="Cambria Math" panose="02040503050406030204" charset="0"/>
                                  <a:cs typeface="Cambria Math" panose="02040503050406030204" charset="0"/>
                                </a:rPr>
                              </m:ctrlPr>
                            </m:sSupPr>
                            <m:e>
                              <m:r>
                                <a:rPr lang="en-US" altLang="zh-CN" i="1">
                                  <a:latin typeface="Cambria Math" panose="02040503050406030204" charset="0"/>
                                  <a:cs typeface="Cambria Math" panose="02040503050406030204" charset="0"/>
                                </a:rPr>
                                <m:t>𝐺</m:t>
                              </m:r>
                            </m:e>
                            <m:sup>
                              <m:r>
                                <a:rPr lang="en-US" altLang="zh-CN" i="1">
                                  <a:latin typeface="Cambria Math" panose="02040503050406030204" charset="0"/>
                                  <a:cs typeface="Cambria Math" panose="02040503050406030204" charset="0"/>
                                </a:rPr>
                                <m:t>2</m:t>
                              </m:r>
                            </m:sup>
                          </m:sSup>
                          <m:r>
                            <a:rPr lang="en-US" altLang="zh-CN" i="1">
                              <a:latin typeface="Cambria Math" panose="02040503050406030204" charset="0"/>
                              <a:cs typeface="Cambria Math" panose="02040503050406030204" charset="0"/>
                            </a:rPr>
                            <m:t>+</m:t>
                          </m:r>
                          <m:sSup>
                            <m:sSupPr>
                              <m:ctrlPr>
                                <a:rPr lang="en-US" altLang="zh-CN" i="1">
                                  <a:latin typeface="Cambria Math" panose="02040503050406030204" charset="0"/>
                                  <a:cs typeface="Cambria Math" panose="02040503050406030204" charset="0"/>
                                </a:rPr>
                              </m:ctrlPr>
                            </m:sSupPr>
                            <m:e>
                              <m:r>
                                <a:rPr lang="en-US" altLang="zh-CN" i="1">
                                  <a:latin typeface="Cambria Math" panose="02040503050406030204" charset="0"/>
                                  <a:cs typeface="Cambria Math" panose="02040503050406030204" charset="0"/>
                                </a:rPr>
                                <m:t>𝐵</m:t>
                              </m:r>
                            </m:e>
                            <m:sup>
                              <m:r>
                                <a:rPr lang="en-US" altLang="zh-CN" i="1">
                                  <a:latin typeface="Cambria Math" panose="02040503050406030204" charset="0"/>
                                  <a:cs typeface="Cambria Math" panose="02040503050406030204" charset="0"/>
                                </a:rPr>
                                <m:t>2</m:t>
                              </m:r>
                            </m:sup>
                          </m:sSup>
                        </m:e>
                      </m:rad>
                    </m:oMath>
                  </m:oMathPara>
                </a14:m>
                <a:endParaRPr lang="en-US" altLang="zh-CN"/>
              </a:p>
            </p:txBody>
          </p:sp>
        </mc:Choice>
        <mc:Fallback>
          <p:sp>
            <p:nvSpPr>
              <p:cNvPr id="10" name="文本框 9"/>
              <p:cNvSpPr txBox="1">
                <a:spLocks noRot="1" noChangeAspect="1" noMove="1" noResize="1" noEditPoints="1" noAdjustHandles="1" noChangeArrowheads="1" noChangeShapeType="1" noTextEdit="1"/>
              </p:cNvSpPr>
              <p:nvPr/>
            </p:nvSpPr>
            <p:spPr>
              <a:xfrm>
                <a:off x="3833431" y="4668774"/>
                <a:ext cx="3810635" cy="442595"/>
              </a:xfrm>
              <a:prstGeom prst="rect">
                <a:avLst/>
              </a:prstGeom>
              <a:blipFill rotWithShape="1">
                <a:blip r:embed="rId3"/>
                <a:stretch>
                  <a:fillRect l="-15" t="-57" r="15" b="57"/>
                </a:stretch>
              </a:blipFill>
            </p:spPr>
            <p:txBody>
              <a:bodyPr/>
              <a:lstStyle/>
              <a:p>
                <a:r>
                  <a:rPr lang="zh-CN" altLang="en-US">
                    <a:noFill/>
                  </a:rPr>
                  <a:t> </a:t>
                </a:r>
              </a:p>
            </p:txBody>
          </p:sp>
        </mc:Fallback>
      </mc:AlternateContent>
    </p:spTree>
    <p:custDataLst>
      <p:tags r:id="rId4"/>
    </p:custData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19" name="文本框 5"/>
              <p:cNvSpPr txBox="1">
                <a:spLocks noChangeArrowheads="1"/>
              </p:cNvSpPr>
              <p:nvPr>
                <p:custDataLst>
                  <p:tags r:id="rId1"/>
                </p:custDataLst>
              </p:nvPr>
            </p:nvSpPr>
            <p:spPr bwMode="auto">
              <a:xfrm>
                <a:off x="425450" y="1495189"/>
                <a:ext cx="8281987" cy="1951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r>
                  <a:rPr lang="zh-CN" altLang="en-US" sz="2400" dirty="0">
                    <a:solidFill>
                      <a:schemeClr val="dk1"/>
                    </a:solidFill>
                    <a:latin typeface="Times New Roman" panose="02020603050405020304" charset="0"/>
                    <a:ea typeface="黑体" panose="02010609060101010101" pitchFamily="49" charset="-122"/>
                    <a:cs typeface="Times New Roman" panose="02020603050405020304" charset="0"/>
                  </a:rPr>
                  <a:t>    由此可见，当</a:t>
                </a:r>
                <a14:m>
                  <m:oMath xmlns:m="http://schemas.openxmlformats.org/officeDocument/2006/math">
                    <m:sSub>
                      <m:sSubPr>
                        <m:ctrlPr>
                          <a:rPr lang="en-US" altLang="zh-CN" sz="2400" i="1" dirty="0">
                            <a:solidFill>
                              <a:schemeClr val="dk1"/>
                            </a:solidFill>
                            <a:latin typeface="Cambria Math" panose="02040503050406030204" charset="0"/>
                            <a:ea typeface="黑体" panose="02010609060101010101" pitchFamily="49" charset="-122"/>
                            <a:cs typeface="Cambria Math" panose="02040503050406030204" charset="0"/>
                          </a:rPr>
                        </m:ctrlPr>
                      </m:sSubPr>
                      <m:e>
                        <m:r>
                          <a:rPr lang="en-US" altLang="zh-CN" sz="2400" i="1" dirty="0">
                            <a:solidFill>
                              <a:schemeClr val="dk1"/>
                            </a:solidFill>
                            <a:latin typeface="Cambria Math" panose="02040503050406030204" charset="0"/>
                            <a:ea typeface="黑体" panose="02010609060101010101" pitchFamily="49" charset="-122"/>
                            <a:cs typeface="Cambria Math" panose="02040503050406030204" charset="0"/>
                          </a:rPr>
                          <m:t>𝐵</m:t>
                        </m:r>
                      </m:e>
                      <m:sub>
                        <m:r>
                          <a:rPr lang="en-US" altLang="zh-CN" sz="2400" i="1" dirty="0">
                            <a:solidFill>
                              <a:schemeClr val="dk1"/>
                            </a:solidFill>
                            <a:latin typeface="Cambria Math" panose="02040503050406030204" charset="0"/>
                            <a:ea typeface="黑体" panose="02010609060101010101" pitchFamily="49" charset="-122"/>
                            <a:cs typeface="Cambria Math" panose="02040503050406030204" charset="0"/>
                          </a:rPr>
                          <m:t>𝐶</m:t>
                        </m:r>
                      </m:sub>
                    </m:sSub>
                    <m:r>
                      <a:rPr lang="en-US" altLang="zh-CN" sz="2400" i="1" dirty="0">
                        <a:solidFill>
                          <a:schemeClr val="dk1"/>
                        </a:solidFill>
                        <a:latin typeface="Cambria Math" panose="02040503050406030204" charset="0"/>
                        <a:ea typeface="黑体" panose="02010609060101010101" pitchFamily="49" charset="-122"/>
                        <a:cs typeface="Cambria Math" panose="02040503050406030204" charset="0"/>
                      </a:rPr>
                      <m:t>=</m:t>
                    </m:r>
                    <m:sSub>
                      <m:sSubPr>
                        <m:ctrlPr>
                          <a:rPr lang="en-US" altLang="zh-CN" sz="2400" i="1" dirty="0">
                            <a:solidFill>
                              <a:schemeClr val="dk1"/>
                            </a:solidFill>
                            <a:latin typeface="Cambria Math" panose="02040503050406030204" charset="0"/>
                            <a:ea typeface="黑体" panose="02010609060101010101" pitchFamily="49" charset="-122"/>
                            <a:cs typeface="Cambria Math" panose="02040503050406030204" charset="0"/>
                          </a:rPr>
                        </m:ctrlPr>
                      </m:sSubPr>
                      <m:e>
                        <m:r>
                          <a:rPr lang="en-US" altLang="zh-CN" sz="2400" i="1" dirty="0">
                            <a:solidFill>
                              <a:schemeClr val="dk1"/>
                            </a:solidFill>
                            <a:latin typeface="Cambria Math" panose="02040503050406030204" charset="0"/>
                            <a:ea typeface="黑体" panose="02010609060101010101" pitchFamily="49" charset="-122"/>
                            <a:cs typeface="Cambria Math" panose="02040503050406030204" charset="0"/>
                          </a:rPr>
                          <m:t>𝐵</m:t>
                        </m:r>
                      </m:e>
                      <m:sub>
                        <m:r>
                          <a:rPr lang="en-US" altLang="zh-CN" sz="2400" i="1" dirty="0">
                            <a:solidFill>
                              <a:schemeClr val="dk1"/>
                            </a:solidFill>
                            <a:latin typeface="Cambria Math" panose="02040503050406030204" charset="0"/>
                            <a:ea typeface="黑体" panose="02010609060101010101" pitchFamily="49" charset="-122"/>
                            <a:cs typeface="Cambria Math" panose="02040503050406030204" charset="0"/>
                          </a:rPr>
                          <m:t>𝐿</m:t>
                        </m:r>
                      </m:sub>
                    </m:sSub>
                  </m:oMath>
                </a14:m>
                <a:r>
                  <a:rPr lang="zh-CN" altLang="en-US" sz="2400" dirty="0">
                    <a:solidFill>
                      <a:schemeClr val="dk1"/>
                    </a:solidFill>
                    <a:latin typeface="Times New Roman" panose="02020603050405020304" charset="0"/>
                    <a:ea typeface="黑体" panose="02010609060101010101" pitchFamily="49" charset="-122"/>
                    <a:cs typeface="Times New Roman" panose="02020603050405020304" charset="0"/>
                  </a:rPr>
                  <a:t>时</a:t>
                </a:r>
                <a14:m>
                  <m:oMath xmlns:m="http://schemas.openxmlformats.org/officeDocument/2006/math">
                    <m:r>
                      <a:rPr lang="en-US" altLang="zh-CN" sz="2400" dirty="0">
                        <a:solidFill>
                          <a:schemeClr val="dk1"/>
                        </a:solidFill>
                        <a:latin typeface="Cambria Math" panose="02040503050406030204" charset="0"/>
                        <a:ea typeface="黑体" panose="02010609060101010101" pitchFamily="49" charset="-122"/>
                        <a:cs typeface="Cambria Math" panose="02040503050406030204" charset="0"/>
                      </a:rPr>
                      <m:t>，｜</m:t>
                    </m:r>
                    <m:r>
                      <m:rPr>
                        <m:sty m:val="p"/>
                      </m:rPr>
                      <a:rPr lang="en-US" altLang="zh-CN" sz="2400" dirty="0">
                        <a:solidFill>
                          <a:schemeClr val="dk1"/>
                        </a:solidFill>
                        <a:latin typeface="Cambria Math" panose="02040503050406030204" charset="0"/>
                        <a:ea typeface="黑体" panose="02010609060101010101" pitchFamily="49" charset="-122"/>
                        <a:cs typeface="Cambria Math" panose="02040503050406030204" charset="0"/>
                      </a:rPr>
                      <m:t>Y</m:t>
                    </m:r>
                    <m:r>
                      <a:rPr lang="en-US" altLang="zh-CN" sz="2400" dirty="0">
                        <a:solidFill>
                          <a:schemeClr val="dk1"/>
                        </a:solidFill>
                        <a:latin typeface="Cambria Math" panose="02040503050406030204" charset="0"/>
                        <a:ea typeface="黑体" panose="02010609060101010101" pitchFamily="49" charset="-122"/>
                        <a:cs typeface="Cambria Math" panose="02040503050406030204" charset="0"/>
                      </a:rPr>
                      <m:t>｜</m:t>
                    </m:r>
                  </m:oMath>
                </a14:m>
                <a:r>
                  <a:rPr lang="zh-CN" altLang="en-US" sz="2400" dirty="0">
                    <a:solidFill>
                      <a:schemeClr val="dk1"/>
                    </a:solidFill>
                    <a:latin typeface="Times New Roman" panose="02020603050405020304" charset="0"/>
                    <a:ea typeface="黑体" panose="02010609060101010101" pitchFamily="49" charset="-122"/>
                    <a:cs typeface="Times New Roman" panose="02020603050405020304" charset="0"/>
                  </a:rPr>
                  <a:t>＝Ｇ，电路呈纯电阻性，电路发生谐振。由于是</a:t>
                </a:r>
                <a:r>
                  <a:rPr lang="zh-CN" altLang="en-US" sz="2400" dirty="0">
                    <a:solidFill>
                      <a:schemeClr val="dk1"/>
                    </a:solidFill>
                    <a:latin typeface="Times New Roman" panose="02020603050405020304" charset="0"/>
                    <a:ea typeface="黑体" panose="02010609060101010101" pitchFamily="49" charset="-122"/>
                    <a:cs typeface="Times New Roman" panose="02020603050405020304" charset="0"/>
                  </a:rPr>
                  <a:t>Ｒ、Ｌ、Ｃ并联，所以称之为并联谐振。</a:t>
                </a:r>
                <a:endParaRPr lang="en-US" altLang="zh-CN" sz="2400" dirty="0">
                  <a:solidFill>
                    <a:schemeClr val="dk1"/>
                  </a:solidFill>
                  <a:latin typeface="Times New Roman" panose="02020603050405020304" charset="0"/>
                  <a:ea typeface="黑体" panose="02010609060101010101" pitchFamily="49" charset="-122"/>
                  <a:cs typeface="Times New Roman" panose="02020603050405020304" charset="0"/>
                </a:endParaRPr>
              </a:p>
              <a:p>
                <a:r>
                  <a:rPr lang="zh-CN" altLang="en-US" sz="2400" dirty="0">
                    <a:solidFill>
                      <a:schemeClr val="dk1"/>
                    </a:solidFill>
                    <a:latin typeface="Times New Roman" panose="02020603050405020304" charset="0"/>
                    <a:ea typeface="黑体" panose="02010609060101010101" pitchFamily="49" charset="-122"/>
                    <a:cs typeface="Times New Roman" panose="02020603050405020304" charset="0"/>
                  </a:rPr>
                  <a:t>    由电路谐振的定义得并联谐振的条件是其总导纳的虚部</a:t>
                </a:r>
                <a14:m>
                  <m:oMath xmlns:m="http://schemas.openxmlformats.org/officeDocument/2006/math">
                    <m:sSub>
                      <m:sSubPr>
                        <m:ctrlPr>
                          <a:rPr lang="en-US" altLang="zh-CN" sz="2400" i="1" dirty="0">
                            <a:solidFill>
                              <a:schemeClr val="dk1"/>
                            </a:solidFill>
                            <a:latin typeface="Cambria Math" panose="02040503050406030204" charset="0"/>
                            <a:ea typeface="黑体" panose="02010609060101010101" pitchFamily="49" charset="-122"/>
                            <a:cs typeface="Cambria Math" panose="02040503050406030204" charset="0"/>
                          </a:rPr>
                        </m:ctrlPr>
                      </m:sSubPr>
                      <m:e>
                        <m:r>
                          <a:rPr lang="en-US" altLang="zh-CN" sz="2400" i="1" dirty="0">
                            <a:solidFill>
                              <a:schemeClr val="dk1"/>
                            </a:solidFill>
                            <a:latin typeface="Cambria Math" panose="02040503050406030204" charset="0"/>
                            <a:ea typeface="黑体" panose="02010609060101010101" pitchFamily="49" charset="-122"/>
                            <a:cs typeface="Cambria Math" panose="02040503050406030204" charset="0"/>
                          </a:rPr>
                          <m:t>𝐵</m:t>
                        </m:r>
                      </m:e>
                      <m:sub>
                        <m:r>
                          <a:rPr lang="en-US" altLang="zh-CN" sz="2400" i="1" dirty="0">
                            <a:solidFill>
                              <a:schemeClr val="dk1"/>
                            </a:solidFill>
                            <a:latin typeface="Cambria Math" panose="02040503050406030204" charset="0"/>
                            <a:ea typeface="黑体" panose="02010609060101010101" pitchFamily="49" charset="-122"/>
                            <a:cs typeface="Cambria Math" panose="02040503050406030204" charset="0"/>
                          </a:rPr>
                          <m:t>𝐶</m:t>
                        </m:r>
                      </m:sub>
                    </m:sSub>
                    <m:r>
                      <a:rPr lang="en-US" altLang="zh-CN" sz="2400" i="1" dirty="0">
                        <a:solidFill>
                          <a:schemeClr val="dk1"/>
                        </a:solidFill>
                        <a:latin typeface="Cambria Math" panose="02040503050406030204" charset="0"/>
                        <a:ea typeface="黑体" panose="02010609060101010101" pitchFamily="49" charset="-122"/>
                        <a:cs typeface="Cambria Math" panose="02040503050406030204" charset="0"/>
                      </a:rPr>
                      <m:t>−</m:t>
                    </m:r>
                    <m:sSub>
                      <m:sSubPr>
                        <m:ctrlPr>
                          <a:rPr lang="en-US" altLang="zh-CN" sz="2400" i="1" dirty="0">
                            <a:solidFill>
                              <a:schemeClr val="dk1"/>
                            </a:solidFill>
                            <a:latin typeface="Cambria Math" panose="02040503050406030204" charset="0"/>
                            <a:ea typeface="黑体" panose="02010609060101010101" pitchFamily="49" charset="-122"/>
                            <a:cs typeface="Cambria Math" panose="02040503050406030204" charset="0"/>
                          </a:rPr>
                        </m:ctrlPr>
                      </m:sSubPr>
                      <m:e>
                        <m:r>
                          <a:rPr lang="en-US" altLang="zh-CN" sz="2400" i="1" dirty="0">
                            <a:solidFill>
                              <a:schemeClr val="dk1"/>
                            </a:solidFill>
                            <a:latin typeface="Cambria Math" panose="02040503050406030204" charset="0"/>
                            <a:ea typeface="黑体" panose="02010609060101010101" pitchFamily="49" charset="-122"/>
                            <a:cs typeface="Cambria Math" panose="02040503050406030204" charset="0"/>
                          </a:rPr>
                          <m:t>𝐵</m:t>
                        </m:r>
                      </m:e>
                      <m:sub>
                        <m:r>
                          <a:rPr lang="en-US" altLang="zh-CN" sz="2400" i="1" dirty="0">
                            <a:solidFill>
                              <a:schemeClr val="dk1"/>
                            </a:solidFill>
                            <a:latin typeface="Cambria Math" panose="02040503050406030204" charset="0"/>
                            <a:ea typeface="黑体" panose="02010609060101010101" pitchFamily="49" charset="-122"/>
                            <a:cs typeface="Cambria Math" panose="02040503050406030204" charset="0"/>
                          </a:rPr>
                          <m:t>𝐿</m:t>
                        </m:r>
                      </m:sub>
                    </m:sSub>
                  </m:oMath>
                </a14:m>
                <a:r>
                  <a:rPr lang="zh-CN" altLang="en-US" sz="2400" dirty="0">
                    <a:solidFill>
                      <a:schemeClr val="dk1"/>
                    </a:solidFill>
                    <a:latin typeface="Times New Roman" panose="02020603050405020304" charset="0"/>
                    <a:ea typeface="黑体" panose="02010609060101010101" pitchFamily="49" charset="-122"/>
                    <a:cs typeface="Times New Roman" panose="02020603050405020304" charset="0"/>
                  </a:rPr>
                  <a:t>为零，即当：</a:t>
                </a:r>
                <a:endParaRPr lang="zh-CN" altLang="en-US" sz="2400" dirty="0">
                  <a:solidFill>
                    <a:schemeClr val="dk1"/>
                  </a:solidFill>
                  <a:latin typeface="Times New Roman" panose="02020603050405020304" charset="0"/>
                  <a:ea typeface="黑体" panose="02010609060101010101" pitchFamily="49" charset="-122"/>
                  <a:cs typeface="Times New Roman" panose="02020603050405020304" charset="0"/>
                </a:endParaRPr>
              </a:p>
            </p:txBody>
          </p:sp>
        </mc:Choice>
        <mc:Fallback>
          <p:sp>
            <p:nvSpPr>
              <p:cNvPr id="19" name="文本框 5"/>
              <p:cNvSpPr txBox="1">
                <a:spLocks noRot="1" noChangeAspect="1" noMove="1" noResize="1" noEditPoints="1" noAdjustHandles="1" noChangeArrowheads="1" noChangeShapeType="1" noTextEdit="1"/>
              </p:cNvSpPr>
              <p:nvPr>
                <p:custDataLst>
                  <p:tags r:id="rId2"/>
                </p:custDataLst>
              </p:nvPr>
            </p:nvSpPr>
            <p:spPr bwMode="auto">
              <a:xfrm>
                <a:off x="425450" y="1495189"/>
                <a:ext cx="8281987" cy="1951355"/>
              </a:xfrm>
              <a:prstGeom prst="rect">
                <a:avLst/>
              </a:prstGeom>
              <a:blipFill rotWithShape="1">
                <a:blip r:embed="rId3"/>
                <a:stretch>
                  <a:fillRect t="-20" r="4" b="20"/>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
        <p:nvSpPr>
          <p:cNvPr id="4" name="矩形 3"/>
          <p:cNvSpPr/>
          <p:nvPr>
            <p:custDataLst>
              <p:tags r:id="rId4"/>
            </p:custDataLst>
          </p:nvPr>
        </p:nvSpPr>
        <p:spPr>
          <a:xfrm>
            <a:off x="1021767" y="4096534"/>
            <a:ext cx="5872480" cy="521970"/>
          </a:xfrm>
          <a:prstGeom prst="rect">
            <a:avLst/>
          </a:prstGeom>
        </p:spPr>
        <p:txBody>
          <a:bodyPr wrap="none">
            <a:spAutoFit/>
          </a:bodyPr>
          <a:lstStyle/>
          <a:p>
            <a:r>
              <a:rPr lang="zh-CN" altLang="en-US" sz="2800" dirty="0">
                <a:solidFill>
                  <a:schemeClr val="dk1"/>
                </a:solidFill>
                <a:latin typeface="黑体" panose="02010609060101010101" pitchFamily="49" charset="-122"/>
                <a:ea typeface="黑体" panose="02010609060101010101" pitchFamily="49" charset="-122"/>
              </a:rPr>
              <a:t>发生并联谐振，由此得谐振频率为：</a:t>
            </a:r>
            <a:endParaRPr lang="zh-CN" altLang="en-US" sz="2800" dirty="0">
              <a:solidFill>
                <a:schemeClr val="dk1"/>
              </a:solidFill>
              <a:latin typeface="黑体" panose="02010609060101010101" pitchFamily="49" charset="-122"/>
              <a:ea typeface="黑体" panose="02010609060101010101" pitchFamily="49" charset="-122"/>
            </a:endParaRPr>
          </a:p>
        </p:txBody>
      </p:sp>
      <p:sp>
        <p:nvSpPr>
          <p:cNvPr id="23" name="文本框 14"/>
          <p:cNvSpPr txBox="1">
            <a:spLocks noChangeArrowheads="1"/>
          </p:cNvSpPr>
          <p:nvPr>
            <p:custDataLst>
              <p:tags r:id="rId5"/>
            </p:custDataLst>
          </p:nvPr>
        </p:nvSpPr>
        <p:spPr bwMode="auto">
          <a:xfrm>
            <a:off x="4291965" y="4890135"/>
            <a:ext cx="5651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r>
              <a:rPr lang="zh-CN" altLang="en-US" sz="2800" dirty="0">
                <a:solidFill>
                  <a:schemeClr val="tx1"/>
                </a:solidFill>
                <a:latin typeface="黑体" panose="02010609060101010101" pitchFamily="49" charset="-122"/>
                <a:ea typeface="黑体" panose="02010609060101010101" pitchFamily="49" charset="-122"/>
              </a:rPr>
              <a:t>或</a:t>
            </a:r>
            <a:endParaRPr lang="zh-CN" altLang="en-US" sz="2800" dirty="0">
              <a:solidFill>
                <a:schemeClr val="tx1"/>
              </a:solidFill>
              <a:latin typeface="黑体" panose="02010609060101010101" pitchFamily="49" charset="-122"/>
              <a:ea typeface="黑体" panose="02010609060101010101" pitchFamily="49" charset="-122"/>
            </a:endParaRPr>
          </a:p>
        </p:txBody>
      </p:sp>
      <p:grpSp>
        <p:nvGrpSpPr>
          <p:cNvPr id="9" name="组合 8"/>
          <p:cNvGrpSpPr/>
          <p:nvPr/>
        </p:nvGrpSpPr>
        <p:grpSpPr>
          <a:xfrm>
            <a:off x="6985" y="414655"/>
            <a:ext cx="9143365" cy="430530"/>
            <a:chOff x="11" y="653"/>
            <a:chExt cx="14399" cy="678"/>
          </a:xfrm>
        </p:grpSpPr>
        <p:grpSp>
          <p:nvGrpSpPr>
            <p:cNvPr id="3" name="组合 2"/>
            <p:cNvGrpSpPr/>
            <p:nvPr/>
          </p:nvGrpSpPr>
          <p:grpSpPr>
            <a:xfrm rot="0">
              <a:off x="6546" y="653"/>
              <a:ext cx="7864" cy="640"/>
              <a:chOff x="6546" y="653"/>
              <a:chExt cx="7864" cy="640"/>
            </a:xfrm>
          </p:grpSpPr>
          <p:grpSp>
            <p:nvGrpSpPr>
              <p:cNvPr id="2" name="组合 1"/>
              <p:cNvGrpSpPr/>
              <p:nvPr/>
            </p:nvGrpSpPr>
            <p:grpSpPr>
              <a:xfrm rot="0">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a:extLst>
                  <a:ext uri="{909E8E84-426E-40DD-AFC4-6F175D3DCCD1}">
                    <a14:hiddenFill xmlns:a14="http://schemas.microsoft.com/office/drawing/2010/main">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5" name="文本框 4"/>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sp>
          <p:nvSpPr>
            <p:cNvPr id="8" name="文本框 7"/>
            <p:cNvSpPr txBox="1"/>
            <p:nvPr/>
          </p:nvSpPr>
          <p:spPr>
            <a:xfrm>
              <a:off x="11" y="654"/>
              <a:ext cx="12276" cy="677"/>
            </a:xfrm>
            <a:prstGeom prst="rect">
              <a:avLst/>
            </a:prstGeom>
            <a:noFill/>
          </p:spPr>
          <p:txBody>
            <a:bodyPr wrap="square" rtlCol="0" anchor="t">
              <a:spAutoFit/>
            </a:bodyPr>
            <a:p>
              <a:pPr>
                <a:spcBef>
                  <a:spcPct val="50000"/>
                </a:spcBef>
              </a:pP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单元12</a:t>
              </a:r>
              <a:r>
                <a:rPr kumimoji="1" lang="en-US" altLang="zh-CN"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交流电路的频率特性</a:t>
              </a:r>
              <a:endPar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sp>
        <p:nvSpPr>
          <p:cNvPr id="6" name="文本框 5"/>
          <p:cNvSpPr txBox="1"/>
          <p:nvPr/>
        </p:nvSpPr>
        <p:spPr>
          <a:xfrm>
            <a:off x="6985" y="899160"/>
            <a:ext cx="4850130" cy="542290"/>
          </a:xfrm>
          <a:prstGeom prst="rect">
            <a:avLst/>
          </a:prstGeom>
          <a:noFill/>
        </p:spPr>
        <p:txBody>
          <a:bodyPr wrap="square" rtlCol="0" anchor="t">
            <a:noAutofit/>
          </a:bodyPr>
          <a:p>
            <a:pPr>
              <a:spcBef>
                <a:spcPct val="50000"/>
              </a:spcBef>
            </a:pPr>
            <a:r>
              <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四、</a:t>
            </a:r>
            <a:r>
              <a:rPr kumimoji="1" lang="en-US" altLang="zh-CN"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并联谐振频率</a:t>
            </a:r>
            <a:endPar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endParaRPr>
          </a:p>
        </p:txBody>
      </p:sp>
      <mc:AlternateContent xmlns:mc="http://schemas.openxmlformats.org/markup-compatibility/2006">
        <mc:Choice xmlns:a14="http://schemas.microsoft.com/office/drawing/2010/main" Requires="a14">
          <p:sp>
            <p:nvSpPr>
              <p:cNvPr id="7" name="文本框 6"/>
              <p:cNvSpPr txBox="1"/>
              <p:nvPr/>
            </p:nvSpPr>
            <p:spPr>
              <a:xfrm>
                <a:off x="3862006" y="3283839"/>
                <a:ext cx="1278255" cy="652780"/>
              </a:xfrm>
              <a:prstGeom prst="rect">
                <a:avLst/>
              </a:prstGeom>
              <a:solidFill>
                <a:schemeClr val="bg1"/>
              </a:solidFill>
              <a:ln w="28575">
                <a:solidFill>
                  <a:srgbClr val="FFC000"/>
                </a:solidFill>
              </a:ln>
            </p:spPr>
            <p:txBody>
              <a:bodyPr wrap="none" rtlCol="0" anchor="t">
                <a:spAutoFit/>
              </a:bodyPr>
              <a:p>
                <a:pPr algn="l"/>
                <a14:m>
                  <m:oMathPara xmlns:m="http://schemas.openxmlformats.org/officeDocument/2006/math">
                    <m:oMathParaPr>
                      <m:jc m:val="centerGroup"/>
                    </m:oMathParaPr>
                    <m:oMath xmlns:m="http://schemas.openxmlformats.org/officeDocument/2006/math">
                      <m:sSub>
                        <m:sSubPr>
                          <m:ctrlPr>
                            <a:rPr lang="en-US" altLang="zh-CN" i="1">
                              <a:latin typeface="Cambria Math" panose="02040503050406030204" charset="0"/>
                              <a:cs typeface="Cambria Math" panose="02040503050406030204" charset="0"/>
                            </a:rPr>
                          </m:ctrlPr>
                        </m:sSubPr>
                        <m:e>
                          <m:r>
                            <a:rPr lang="en-US" altLang="zh-CN" i="1">
                              <a:latin typeface="Cambria Math" panose="02040503050406030204" charset="0"/>
                              <a:cs typeface="Cambria Math" panose="02040503050406030204" charset="0"/>
                            </a:rPr>
                            <m:t>𝜔</m:t>
                          </m:r>
                        </m:e>
                        <m:sub>
                          <m:r>
                            <a:rPr lang="en-US" altLang="zh-CN" i="1">
                              <a:latin typeface="Cambria Math" panose="02040503050406030204" charset="0"/>
                              <a:cs typeface="Cambria Math" panose="02040503050406030204" charset="0"/>
                            </a:rPr>
                            <m:t>0</m:t>
                          </m:r>
                        </m:sub>
                      </m:sSub>
                      <m:r>
                        <a:rPr lang="en-US" altLang="zh-CN" i="1">
                          <a:latin typeface="Cambria Math" panose="02040503050406030204" charset="0"/>
                          <a:cs typeface="Cambria Math" panose="02040503050406030204" charset="0"/>
                        </a:rPr>
                        <m:t>𝐿</m:t>
                      </m:r>
                      <m:r>
                        <a:rPr lang="en-US" altLang="zh-CN" i="1">
                          <a:latin typeface="Cambria Math" panose="02040503050406030204" charset="0"/>
                          <a:cs typeface="Cambria Math" panose="02040503050406030204" charset="0"/>
                        </a:rPr>
                        <m:t>=</m:t>
                      </m:r>
                      <m:f>
                        <m:fPr>
                          <m:ctrlPr>
                            <a:rPr lang="en-US" altLang="zh-CN" i="1">
                              <a:latin typeface="Cambria Math" panose="02040503050406030204" charset="0"/>
                              <a:cs typeface="Cambria Math" panose="02040503050406030204" charset="0"/>
                            </a:rPr>
                          </m:ctrlPr>
                        </m:fPr>
                        <m:num>
                          <m:r>
                            <a:rPr lang="en-US" altLang="zh-CN" i="1">
                              <a:latin typeface="Cambria Math" panose="02040503050406030204" charset="0"/>
                              <a:cs typeface="Cambria Math" panose="02040503050406030204" charset="0"/>
                            </a:rPr>
                            <m:t>1</m:t>
                          </m:r>
                        </m:num>
                        <m:den>
                          <m:sSub>
                            <m:sSubPr>
                              <m:ctrlPr>
                                <a:rPr lang="en-US" altLang="zh-CN" i="1">
                                  <a:latin typeface="Cambria Math" panose="02040503050406030204" charset="0"/>
                                  <a:cs typeface="Cambria Math" panose="02040503050406030204" charset="0"/>
                                </a:rPr>
                              </m:ctrlPr>
                            </m:sSubPr>
                            <m:e>
                              <m:r>
                                <a:rPr lang="en-US" altLang="zh-CN" i="1">
                                  <a:latin typeface="Cambria Math" panose="02040503050406030204" charset="0"/>
                                  <a:cs typeface="Cambria Math" panose="02040503050406030204" charset="0"/>
                                </a:rPr>
                                <m:t>𝜔</m:t>
                              </m:r>
                            </m:e>
                            <m:sub>
                              <m:r>
                                <a:rPr lang="en-US" altLang="zh-CN" i="1">
                                  <a:latin typeface="Cambria Math" panose="02040503050406030204" charset="0"/>
                                  <a:cs typeface="Cambria Math" panose="02040503050406030204" charset="0"/>
                                </a:rPr>
                                <m:t>0</m:t>
                              </m:r>
                            </m:sub>
                          </m:sSub>
                          <m:r>
                            <a:rPr lang="en-US" altLang="zh-CN" i="1">
                              <a:latin typeface="Cambria Math" panose="02040503050406030204" charset="0"/>
                              <a:cs typeface="Cambria Math" panose="02040503050406030204" charset="0"/>
                            </a:rPr>
                            <m:t>𝐶</m:t>
                          </m:r>
                        </m:den>
                      </m:f>
                    </m:oMath>
                  </m:oMathPara>
                </a14:m>
                <a:endParaRPr lang="zh-CN" altLang="en-US"/>
              </a:p>
            </p:txBody>
          </p:sp>
        </mc:Choice>
        <mc:Fallback>
          <p:sp>
            <p:nvSpPr>
              <p:cNvPr id="7" name="文本框 6"/>
              <p:cNvSpPr txBox="1">
                <a:spLocks noRot="1" noChangeAspect="1" noMove="1" noResize="1" noEditPoints="1" noAdjustHandles="1" noChangeArrowheads="1" noChangeShapeType="1" noTextEdit="1"/>
              </p:cNvSpPr>
              <p:nvPr/>
            </p:nvSpPr>
            <p:spPr>
              <a:xfrm>
                <a:off x="3862006" y="3283839"/>
                <a:ext cx="1278255" cy="652780"/>
              </a:xfrm>
              <a:prstGeom prst="rect">
                <a:avLst/>
              </a:prstGeom>
              <a:blipFill rotWithShape="1">
                <a:blip r:embed="rId6"/>
                <a:stretch>
                  <a:fillRect l="-1138" t="-2276" r="-1098" b="-2101"/>
                </a:stretch>
              </a:blipFill>
              <a:ln w="28575">
                <a:solidFill>
                  <a:srgbClr val="FFC000"/>
                </a:solid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10" name="文本框 9"/>
              <p:cNvSpPr txBox="1"/>
              <p:nvPr/>
            </p:nvSpPr>
            <p:spPr>
              <a:xfrm>
                <a:off x="2404681" y="4754499"/>
                <a:ext cx="1158240" cy="657860"/>
              </a:xfrm>
              <a:prstGeom prst="rect">
                <a:avLst/>
              </a:prstGeom>
              <a:solidFill>
                <a:schemeClr val="bg1"/>
              </a:solidFill>
              <a:ln w="28575">
                <a:solidFill>
                  <a:srgbClr val="FFC000"/>
                </a:solidFill>
              </a:ln>
            </p:spPr>
            <p:txBody>
              <a:bodyPr wrap="none" rtlCol="0" anchor="t">
                <a:spAutoFit/>
              </a:bodyPr>
              <a:p>
                <a:pPr algn="l"/>
                <a14:m>
                  <m:oMathPara xmlns:m="http://schemas.openxmlformats.org/officeDocument/2006/math">
                    <m:oMathParaPr>
                      <m:jc m:val="centerGroup"/>
                    </m:oMathParaPr>
                    <m:oMath xmlns:m="http://schemas.openxmlformats.org/officeDocument/2006/math">
                      <m:sSub>
                        <m:sSubPr>
                          <m:ctrlPr>
                            <a:rPr lang="en-US" altLang="zh-CN" i="1">
                              <a:latin typeface="Cambria Math" panose="02040503050406030204" charset="0"/>
                              <a:cs typeface="Cambria Math" panose="02040503050406030204" charset="0"/>
                            </a:rPr>
                          </m:ctrlPr>
                        </m:sSubPr>
                        <m:e>
                          <m:r>
                            <a:rPr lang="en-US" altLang="zh-CN" i="1">
                              <a:latin typeface="Cambria Math" panose="02040503050406030204" charset="0"/>
                              <a:cs typeface="Cambria Math" panose="02040503050406030204" charset="0"/>
                            </a:rPr>
                            <m:t>𝜔</m:t>
                          </m:r>
                        </m:e>
                        <m:sub>
                          <m:r>
                            <a:rPr lang="en-US" altLang="zh-CN" i="1">
                              <a:latin typeface="Cambria Math" panose="02040503050406030204" charset="0"/>
                              <a:cs typeface="Cambria Math" panose="02040503050406030204" charset="0"/>
                            </a:rPr>
                            <m:t>0</m:t>
                          </m:r>
                        </m:sub>
                      </m:sSub>
                      <m:r>
                        <a:rPr lang="en-US" altLang="zh-CN" i="1">
                          <a:latin typeface="Cambria Math" panose="02040503050406030204" charset="0"/>
                          <a:cs typeface="Cambria Math" panose="02040503050406030204" charset="0"/>
                        </a:rPr>
                        <m:t>=</m:t>
                      </m:r>
                      <m:f>
                        <m:fPr>
                          <m:ctrlPr>
                            <a:rPr lang="en-US" altLang="zh-CN" i="1">
                              <a:latin typeface="Cambria Math" panose="02040503050406030204" charset="0"/>
                              <a:cs typeface="Cambria Math" panose="02040503050406030204" charset="0"/>
                            </a:rPr>
                          </m:ctrlPr>
                        </m:fPr>
                        <m:num>
                          <m:r>
                            <a:rPr lang="en-US" altLang="zh-CN" i="1">
                              <a:latin typeface="Cambria Math" panose="02040503050406030204" charset="0"/>
                              <a:cs typeface="Cambria Math" panose="02040503050406030204" charset="0"/>
                            </a:rPr>
                            <m:t>1</m:t>
                          </m:r>
                        </m:num>
                        <m:den>
                          <m:rad>
                            <m:radPr>
                              <m:degHide m:val="on"/>
                              <m:ctrlPr>
                                <a:rPr lang="en-US" altLang="zh-CN" i="1">
                                  <a:latin typeface="Cambria Math" panose="02040503050406030204" charset="0"/>
                                  <a:cs typeface="Cambria Math" panose="02040503050406030204" charset="0"/>
                                </a:rPr>
                              </m:ctrlPr>
                            </m:radPr>
                            <m:deg/>
                            <m:e>
                              <m:r>
                                <a:rPr lang="en-US" altLang="zh-CN" i="1">
                                  <a:latin typeface="Cambria Math" panose="02040503050406030204" charset="0"/>
                                  <a:cs typeface="Cambria Math" panose="02040503050406030204" charset="0"/>
                                </a:rPr>
                                <m:t>𝐿𝐶</m:t>
                              </m:r>
                            </m:e>
                          </m:rad>
                        </m:den>
                      </m:f>
                    </m:oMath>
                  </m:oMathPara>
                </a14:m>
                <a:endParaRPr lang="zh-CN" altLang="en-US"/>
              </a:p>
            </p:txBody>
          </p:sp>
        </mc:Choice>
        <mc:Fallback>
          <p:sp>
            <p:nvSpPr>
              <p:cNvPr id="10" name="文本框 9"/>
              <p:cNvSpPr txBox="1">
                <a:spLocks noRot="1" noChangeAspect="1" noMove="1" noResize="1" noEditPoints="1" noAdjustHandles="1" noChangeArrowheads="1" noChangeShapeType="1" noTextEdit="1"/>
              </p:cNvSpPr>
              <p:nvPr/>
            </p:nvSpPr>
            <p:spPr>
              <a:xfrm>
                <a:off x="2404681" y="4754499"/>
                <a:ext cx="1158240" cy="657860"/>
              </a:xfrm>
              <a:prstGeom prst="rect">
                <a:avLst/>
              </a:prstGeom>
              <a:blipFill rotWithShape="1">
                <a:blip r:embed="rId7"/>
                <a:stretch>
                  <a:fillRect l="-1255" t="-2259" r="-1212" b="-2085"/>
                </a:stretch>
              </a:blipFill>
              <a:ln w="28575">
                <a:solidFill>
                  <a:srgbClr val="FFC000"/>
                </a:solid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11" name="文本框 10"/>
              <p:cNvSpPr txBox="1"/>
              <p:nvPr/>
            </p:nvSpPr>
            <p:spPr>
              <a:xfrm>
                <a:off x="5406961" y="4750054"/>
                <a:ext cx="1379855" cy="657860"/>
              </a:xfrm>
              <a:prstGeom prst="rect">
                <a:avLst/>
              </a:prstGeom>
              <a:solidFill>
                <a:schemeClr val="bg1"/>
              </a:solidFill>
              <a:ln w="28575">
                <a:solidFill>
                  <a:srgbClr val="FFC000"/>
                </a:solidFill>
              </a:ln>
            </p:spPr>
            <p:txBody>
              <a:bodyPr wrap="none" rtlCol="0" anchor="t">
                <a:spAutoFit/>
              </a:bodyPr>
              <a:p>
                <a:pPr algn="l"/>
                <a14:m>
                  <m:oMathPara xmlns:m="http://schemas.openxmlformats.org/officeDocument/2006/math">
                    <m:oMathParaPr>
                      <m:jc m:val="centerGroup"/>
                    </m:oMathParaPr>
                    <m:oMath xmlns:m="http://schemas.openxmlformats.org/officeDocument/2006/math">
                      <m:sSub>
                        <m:sSubPr>
                          <m:ctrlPr>
                            <a:rPr lang="en-US" altLang="zh-CN" i="1">
                              <a:latin typeface="Cambria Math" panose="02040503050406030204" charset="0"/>
                              <a:cs typeface="Cambria Math" panose="02040503050406030204" charset="0"/>
                            </a:rPr>
                          </m:ctrlPr>
                        </m:sSubPr>
                        <m:e>
                          <m:r>
                            <a:rPr lang="en-US" altLang="zh-CN" i="1">
                              <a:latin typeface="Cambria Math" panose="02040503050406030204" charset="0"/>
                              <a:cs typeface="Cambria Math" panose="02040503050406030204" charset="0"/>
                            </a:rPr>
                            <m:t>𝑓</m:t>
                          </m:r>
                        </m:e>
                        <m:sub>
                          <m:r>
                            <a:rPr lang="en-US" altLang="zh-CN" i="1">
                              <a:latin typeface="Cambria Math" panose="02040503050406030204" charset="0"/>
                              <a:cs typeface="Cambria Math" panose="02040503050406030204" charset="0"/>
                            </a:rPr>
                            <m:t>0</m:t>
                          </m:r>
                        </m:sub>
                      </m:sSub>
                      <m:r>
                        <a:rPr lang="en-US" altLang="zh-CN" i="1">
                          <a:latin typeface="Cambria Math" panose="02040503050406030204" charset="0"/>
                          <a:cs typeface="Cambria Math" panose="02040503050406030204" charset="0"/>
                        </a:rPr>
                        <m:t>=</m:t>
                      </m:r>
                      <m:f>
                        <m:fPr>
                          <m:ctrlPr>
                            <a:rPr lang="en-US" altLang="zh-CN" i="1">
                              <a:latin typeface="Cambria Math" panose="02040503050406030204" charset="0"/>
                              <a:cs typeface="Cambria Math" panose="02040503050406030204" charset="0"/>
                            </a:rPr>
                          </m:ctrlPr>
                        </m:fPr>
                        <m:num>
                          <m:r>
                            <a:rPr lang="en-US" altLang="zh-CN" i="1">
                              <a:latin typeface="Cambria Math" panose="02040503050406030204" charset="0"/>
                              <a:cs typeface="Cambria Math" panose="02040503050406030204" charset="0"/>
                            </a:rPr>
                            <m:t>1</m:t>
                          </m:r>
                        </m:num>
                        <m:den>
                          <m:r>
                            <a:rPr lang="en-US" altLang="zh-CN" i="1">
                              <a:latin typeface="Cambria Math" panose="02040503050406030204" charset="0"/>
                              <a:cs typeface="Cambria Math" panose="02040503050406030204" charset="0"/>
                            </a:rPr>
                            <m:t>2</m:t>
                          </m:r>
                          <m:r>
                            <a:rPr lang="en-US" altLang="zh-CN" i="1">
                              <a:latin typeface="Cambria Math" panose="02040503050406030204" charset="0"/>
                              <a:cs typeface="Cambria Math" panose="02040503050406030204" charset="0"/>
                            </a:rPr>
                            <m:t>𝜋</m:t>
                          </m:r>
                          <m:rad>
                            <m:radPr>
                              <m:degHide m:val="on"/>
                              <m:ctrlPr>
                                <a:rPr lang="en-US" altLang="zh-CN" i="1">
                                  <a:latin typeface="Cambria Math" panose="02040503050406030204" charset="0"/>
                                  <a:cs typeface="Cambria Math" panose="02040503050406030204" charset="0"/>
                                </a:rPr>
                              </m:ctrlPr>
                            </m:radPr>
                            <m:deg/>
                            <m:e>
                              <m:r>
                                <a:rPr lang="en-US" altLang="zh-CN" i="1">
                                  <a:latin typeface="Cambria Math" panose="02040503050406030204" charset="0"/>
                                  <a:cs typeface="Cambria Math" panose="02040503050406030204" charset="0"/>
                                </a:rPr>
                                <m:t>𝐿𝐶</m:t>
                              </m:r>
                            </m:e>
                          </m:rad>
                        </m:den>
                      </m:f>
                    </m:oMath>
                  </m:oMathPara>
                </a14:m>
                <a:endParaRPr lang="zh-CN" altLang="en-US"/>
              </a:p>
            </p:txBody>
          </p:sp>
        </mc:Choice>
        <mc:Fallback>
          <p:sp>
            <p:nvSpPr>
              <p:cNvPr id="11" name="文本框 10"/>
              <p:cNvSpPr txBox="1">
                <a:spLocks noRot="1" noChangeAspect="1" noMove="1" noResize="1" noEditPoints="1" noAdjustHandles="1" noChangeArrowheads="1" noChangeShapeType="1" noTextEdit="1"/>
              </p:cNvSpPr>
              <p:nvPr/>
            </p:nvSpPr>
            <p:spPr>
              <a:xfrm>
                <a:off x="5406961" y="4750054"/>
                <a:ext cx="1379855" cy="657860"/>
              </a:xfrm>
              <a:prstGeom prst="rect">
                <a:avLst/>
              </a:prstGeom>
              <a:blipFill rotWithShape="1">
                <a:blip r:embed="rId8"/>
                <a:stretch>
                  <a:fillRect l="-1054" t="-2259" r="-1017" b="-2085"/>
                </a:stretch>
              </a:blipFill>
              <a:ln w="28575">
                <a:solidFill>
                  <a:srgbClr val="FFC000"/>
                </a:solidFill>
              </a:ln>
            </p:spPr>
            <p:txBody>
              <a:bodyPr/>
              <a:lstStyle/>
              <a:p>
                <a:r>
                  <a:rPr lang="zh-CN" altLang="en-US">
                    <a:noFill/>
                  </a:rPr>
                  <a:t> </a:t>
                </a:r>
              </a:p>
            </p:txBody>
          </p:sp>
        </mc:Fallback>
      </mc:AlternateContent>
    </p:spTree>
    <p:custDataLst>
      <p:tags r:id="rId9"/>
    </p:custData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 name="文本框 13"/>
          <p:cNvSpPr txBox="1">
            <a:spLocks noChangeArrowheads="1"/>
          </p:cNvSpPr>
          <p:nvPr>
            <p:custDataLst>
              <p:tags r:id="rId1"/>
            </p:custDataLst>
          </p:nvPr>
        </p:nvSpPr>
        <p:spPr bwMode="auto">
          <a:xfrm>
            <a:off x="877888" y="2478426"/>
            <a:ext cx="7045325" cy="20300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nSpc>
                <a:spcPct val="150000"/>
              </a:lnSpc>
            </a:pP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    与串联谐振一样，当信号频率一定时，可调节Ｌ、Ｃ值实现谐振，当电路参数固定时，改变信号源频率也可实现谐振。</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9" name="组合 8"/>
          <p:cNvGrpSpPr/>
          <p:nvPr/>
        </p:nvGrpSpPr>
        <p:grpSpPr>
          <a:xfrm>
            <a:off x="6985" y="414655"/>
            <a:ext cx="9143365" cy="430530"/>
            <a:chOff x="11" y="653"/>
            <a:chExt cx="14399" cy="678"/>
          </a:xfrm>
        </p:grpSpPr>
        <p:grpSp>
          <p:nvGrpSpPr>
            <p:cNvPr id="3" name="组合 2"/>
            <p:cNvGrpSpPr/>
            <p:nvPr/>
          </p:nvGrpSpPr>
          <p:grpSpPr>
            <a:xfrm rot="0">
              <a:off x="6546" y="653"/>
              <a:ext cx="7864" cy="640"/>
              <a:chOff x="6546" y="653"/>
              <a:chExt cx="7864" cy="640"/>
            </a:xfrm>
          </p:grpSpPr>
          <p:grpSp>
            <p:nvGrpSpPr>
              <p:cNvPr id="23" name="组合 22"/>
              <p:cNvGrpSpPr/>
              <p:nvPr/>
            </p:nvGrpSpPr>
            <p:grpSpPr>
              <a:xfrm rot="0">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a:extLst>
                  <a:ext uri="{909E8E84-426E-40DD-AFC4-6F175D3DCCD1}">
                    <a14:hiddenFill xmlns:a14="http://schemas.microsoft.com/office/drawing/2010/main">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4" name="文本框 3"/>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sp>
          <p:nvSpPr>
            <p:cNvPr id="8" name="文本框 7"/>
            <p:cNvSpPr txBox="1"/>
            <p:nvPr/>
          </p:nvSpPr>
          <p:spPr>
            <a:xfrm>
              <a:off x="11" y="654"/>
              <a:ext cx="12276" cy="677"/>
            </a:xfrm>
            <a:prstGeom prst="rect">
              <a:avLst/>
            </a:prstGeom>
            <a:noFill/>
          </p:spPr>
          <p:txBody>
            <a:bodyPr wrap="square" rtlCol="0" anchor="t">
              <a:spAutoFit/>
            </a:bodyPr>
            <a:p>
              <a:pPr>
                <a:spcBef>
                  <a:spcPct val="50000"/>
                </a:spcBef>
              </a:pP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单元12</a:t>
              </a:r>
              <a:r>
                <a:rPr kumimoji="1" lang="en-US" altLang="zh-CN"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交流电路的频率特性</a:t>
              </a:r>
              <a:endPar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sp>
        <p:nvSpPr>
          <p:cNvPr id="5" name="文本框 4"/>
          <p:cNvSpPr txBox="1"/>
          <p:nvPr/>
        </p:nvSpPr>
        <p:spPr>
          <a:xfrm>
            <a:off x="6985" y="899160"/>
            <a:ext cx="4850130" cy="542290"/>
          </a:xfrm>
          <a:prstGeom prst="rect">
            <a:avLst/>
          </a:prstGeom>
          <a:noFill/>
        </p:spPr>
        <p:txBody>
          <a:bodyPr wrap="square" rtlCol="0" anchor="t">
            <a:noAutofit/>
          </a:bodyPr>
          <a:p>
            <a:pPr>
              <a:spcBef>
                <a:spcPct val="50000"/>
              </a:spcBef>
            </a:pPr>
            <a:r>
              <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四、</a:t>
            </a:r>
            <a:r>
              <a:rPr kumimoji="1" lang="en-US" altLang="zh-CN"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并联谐振频率</a:t>
            </a:r>
            <a:endPar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endParaRPr>
          </a:p>
        </p:txBody>
      </p:sp>
    </p:spTree>
    <p:custDataLst>
      <p:tags r:id="rId2"/>
    </p:custData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8" name="图片 5"/>
          <p:cNvPicPr>
            <a:picLocks noChangeAspect="1" noChangeArrowheads="1"/>
          </p:cNvPicPr>
          <p:nvPr/>
        </p:nvPicPr>
        <p:blipFill>
          <a:blip r:embed="rId1"/>
          <a:srcRect/>
          <a:stretch>
            <a:fillRect/>
          </a:stretch>
        </p:blipFill>
        <p:spPr bwMode="auto">
          <a:xfrm>
            <a:off x="945057" y="1794091"/>
            <a:ext cx="6776034" cy="3928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9" name="组合 8"/>
          <p:cNvGrpSpPr/>
          <p:nvPr/>
        </p:nvGrpSpPr>
        <p:grpSpPr>
          <a:xfrm>
            <a:off x="6985" y="414655"/>
            <a:ext cx="9143365" cy="430530"/>
            <a:chOff x="11" y="653"/>
            <a:chExt cx="14399" cy="678"/>
          </a:xfrm>
        </p:grpSpPr>
        <p:grpSp>
          <p:nvGrpSpPr>
            <p:cNvPr id="3" name="组合 2"/>
            <p:cNvGrpSpPr/>
            <p:nvPr/>
          </p:nvGrpSpPr>
          <p:grpSpPr>
            <a:xfrm rot="0">
              <a:off x="6546" y="653"/>
              <a:ext cx="7864" cy="640"/>
              <a:chOff x="6546" y="653"/>
              <a:chExt cx="7864" cy="640"/>
            </a:xfrm>
          </p:grpSpPr>
          <p:grpSp>
            <p:nvGrpSpPr>
              <p:cNvPr id="23" name="组合 22"/>
              <p:cNvGrpSpPr/>
              <p:nvPr/>
            </p:nvGrpSpPr>
            <p:grpSpPr>
              <a:xfrm rot="0">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a:extLst>
                  <a:ext uri="{909E8E84-426E-40DD-AFC4-6F175D3DCCD1}">
                    <a14:hiddenFill xmlns:a14="http://schemas.microsoft.com/office/drawing/2010/main">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4" name="文本框 3"/>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sp>
          <p:nvSpPr>
            <p:cNvPr id="8" name="文本框 7"/>
            <p:cNvSpPr txBox="1"/>
            <p:nvPr/>
          </p:nvSpPr>
          <p:spPr>
            <a:xfrm>
              <a:off x="11" y="654"/>
              <a:ext cx="12276" cy="677"/>
            </a:xfrm>
            <a:prstGeom prst="rect">
              <a:avLst/>
            </a:prstGeom>
            <a:noFill/>
          </p:spPr>
          <p:txBody>
            <a:bodyPr wrap="square" rtlCol="0" anchor="t">
              <a:spAutoFit/>
            </a:bodyPr>
            <a:p>
              <a:pPr>
                <a:spcBef>
                  <a:spcPct val="50000"/>
                </a:spcBef>
              </a:pP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单元12</a:t>
              </a:r>
              <a:r>
                <a:rPr kumimoji="1" lang="en-US" altLang="zh-CN"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交流电路的频率特性</a:t>
              </a:r>
              <a:endPar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sp>
        <p:nvSpPr>
          <p:cNvPr id="5" name="文本框 4"/>
          <p:cNvSpPr txBox="1"/>
          <p:nvPr/>
        </p:nvSpPr>
        <p:spPr>
          <a:xfrm>
            <a:off x="6985" y="899160"/>
            <a:ext cx="4850130" cy="542290"/>
          </a:xfrm>
          <a:prstGeom prst="rect">
            <a:avLst/>
          </a:prstGeom>
          <a:noFill/>
        </p:spPr>
        <p:txBody>
          <a:bodyPr wrap="square" rtlCol="0" anchor="t">
            <a:noAutofit/>
          </a:bodyPr>
          <a:p>
            <a:pPr>
              <a:spcBef>
                <a:spcPct val="50000"/>
              </a:spcBef>
            </a:pPr>
            <a:r>
              <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五、</a:t>
            </a:r>
            <a:r>
              <a:rPr kumimoji="1" lang="en-US" altLang="zh-CN"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并联谐振电路</a:t>
            </a:r>
            <a:endPar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endParaRPr>
          </a:p>
        </p:txBody>
      </p:sp>
    </p:spTree>
    <p:custDataLst>
      <p:tags r:id="rId2"/>
    </p:custData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9" name="组合 8"/>
          <p:cNvGrpSpPr/>
          <p:nvPr/>
        </p:nvGrpSpPr>
        <p:grpSpPr>
          <a:xfrm>
            <a:off x="6985" y="414655"/>
            <a:ext cx="9143365" cy="430530"/>
            <a:chOff x="11" y="653"/>
            <a:chExt cx="14399" cy="678"/>
          </a:xfrm>
        </p:grpSpPr>
        <p:grpSp>
          <p:nvGrpSpPr>
            <p:cNvPr id="3" name="组合 2"/>
            <p:cNvGrpSpPr/>
            <p:nvPr/>
          </p:nvGrpSpPr>
          <p:grpSpPr>
            <a:xfrm rot="0">
              <a:off x="6546" y="653"/>
              <a:ext cx="7864" cy="640"/>
              <a:chOff x="6546" y="653"/>
              <a:chExt cx="7864" cy="640"/>
            </a:xfrm>
          </p:grpSpPr>
          <p:grpSp>
            <p:nvGrpSpPr>
              <p:cNvPr id="23" name="组合 22"/>
              <p:cNvGrpSpPr/>
              <p:nvPr/>
            </p:nvGrpSpPr>
            <p:grpSpPr>
              <a:xfrm rot="0">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a:extLst>
                  <a:ext uri="{909E8E84-426E-40DD-AFC4-6F175D3DCCD1}">
                    <a14:hiddenFill xmlns:a14="http://schemas.microsoft.com/office/drawing/2010/main">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4" name="文本框 3"/>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sp>
          <p:nvSpPr>
            <p:cNvPr id="8" name="文本框 7"/>
            <p:cNvSpPr txBox="1"/>
            <p:nvPr/>
          </p:nvSpPr>
          <p:spPr>
            <a:xfrm>
              <a:off x="11" y="654"/>
              <a:ext cx="12276" cy="677"/>
            </a:xfrm>
            <a:prstGeom prst="rect">
              <a:avLst/>
            </a:prstGeom>
            <a:noFill/>
          </p:spPr>
          <p:txBody>
            <a:bodyPr wrap="square" rtlCol="0" anchor="t">
              <a:spAutoFit/>
            </a:bodyPr>
            <a:p>
              <a:pPr>
                <a:spcBef>
                  <a:spcPct val="50000"/>
                </a:spcBef>
              </a:pP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单元12</a:t>
              </a:r>
              <a:r>
                <a:rPr kumimoji="1" lang="en-US" altLang="zh-CN"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交流电路的频率特性</a:t>
              </a:r>
              <a:endPar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sp>
        <p:nvSpPr>
          <p:cNvPr id="5" name="文本框 4"/>
          <p:cNvSpPr txBox="1"/>
          <p:nvPr/>
        </p:nvSpPr>
        <p:spPr>
          <a:xfrm>
            <a:off x="6985" y="899160"/>
            <a:ext cx="4850130" cy="542290"/>
          </a:xfrm>
          <a:prstGeom prst="rect">
            <a:avLst/>
          </a:prstGeom>
          <a:noFill/>
        </p:spPr>
        <p:txBody>
          <a:bodyPr wrap="square" rtlCol="0" anchor="t">
            <a:noAutofit/>
          </a:bodyPr>
          <a:p>
            <a:pPr>
              <a:spcBef>
                <a:spcPct val="50000"/>
              </a:spcBef>
            </a:pPr>
            <a:r>
              <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五、</a:t>
            </a:r>
            <a:r>
              <a:rPr kumimoji="1" lang="en-US" altLang="zh-CN"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并联谐振电路</a:t>
            </a:r>
            <a:endPar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endParaRPr>
          </a:p>
        </p:txBody>
      </p:sp>
      <p:sp>
        <p:nvSpPr>
          <p:cNvPr id="2" name="文本框 1"/>
          <p:cNvSpPr txBox="1"/>
          <p:nvPr/>
        </p:nvSpPr>
        <p:spPr>
          <a:xfrm>
            <a:off x="906145" y="1621155"/>
            <a:ext cx="4572000" cy="460375"/>
          </a:xfrm>
          <a:prstGeom prst="rect">
            <a:avLst/>
          </a:prstGeom>
          <a:noFill/>
        </p:spPr>
        <p:txBody>
          <a:bodyPr wrap="square" rtlCol="0" anchor="t">
            <a:spAutoFit/>
          </a:bodyPr>
          <a:p>
            <a:r>
              <a:rPr lang="zh-CN" altLang="en-US" sz="2400">
                <a:latin typeface="+mn-ea"/>
                <a:ea typeface="+mn-ea"/>
              </a:rPr>
              <a:t>电路的复导纳为</a:t>
            </a:r>
            <a:endParaRPr lang="zh-CN" altLang="en-US" sz="2400">
              <a:latin typeface="+mn-ea"/>
              <a:ea typeface="+mn-ea"/>
            </a:endParaRPr>
          </a:p>
        </p:txBody>
      </p:sp>
      <mc:AlternateContent xmlns:mc="http://schemas.openxmlformats.org/markup-compatibility/2006">
        <mc:Choice xmlns:a14="http://schemas.microsoft.com/office/drawing/2010/main" Requires="a14">
          <p:sp>
            <p:nvSpPr>
              <p:cNvPr id="6" name="文本框 5"/>
              <p:cNvSpPr txBox="1"/>
              <p:nvPr/>
            </p:nvSpPr>
            <p:spPr>
              <a:xfrm>
                <a:off x="2561526" y="2193544"/>
                <a:ext cx="4973320" cy="2044700"/>
              </a:xfrm>
              <a:prstGeom prst="rect">
                <a:avLst/>
              </a:prstGeom>
              <a:solidFill>
                <a:schemeClr val="bg1"/>
              </a:solidFill>
              <a:ln w="28575">
                <a:solidFill>
                  <a:srgbClr val="FFC000"/>
                </a:solidFill>
              </a:ln>
            </p:spPr>
            <p:txBody>
              <a:bodyPr wrap="none" rtlCol="0" anchor="t">
                <a:spAutoFit/>
              </a:bodyPr>
              <a:p>
                <a:pPr algn="l"/>
                <a14:m>
                  <m:oMathPara xmlns:m="http://schemas.openxmlformats.org/officeDocument/2006/math">
                    <m:oMathParaPr>
                      <m:jc m:val="centerGroup"/>
                    </m:oMathParaPr>
                    <m:oMath xmlns:m="http://schemas.openxmlformats.org/officeDocument/2006/math">
                      <m:r>
                        <a:rPr lang="en-US" altLang="zh-CN" i="1">
                          <a:latin typeface="Cambria Math" panose="02040503050406030204" charset="0"/>
                          <a:cs typeface="Cambria Math" panose="02040503050406030204" charset="0"/>
                        </a:rPr>
                        <m:t>𝑌</m:t>
                      </m:r>
                      <m:r>
                        <a:rPr lang="en-US" altLang="zh-CN" i="1">
                          <a:latin typeface="Cambria Math" panose="02040503050406030204" charset="0"/>
                          <a:cs typeface="Cambria Math" panose="02040503050406030204" charset="0"/>
                        </a:rPr>
                        <m:t>=</m:t>
                      </m:r>
                      <m:f>
                        <m:fPr>
                          <m:ctrlPr>
                            <a:rPr lang="en-US" altLang="zh-CN" i="1">
                              <a:latin typeface="Cambria Math" panose="02040503050406030204" charset="0"/>
                              <a:cs typeface="Cambria Math" panose="02040503050406030204" charset="0"/>
                            </a:rPr>
                          </m:ctrlPr>
                        </m:fPr>
                        <m:num>
                          <m:r>
                            <a:rPr lang="en-US" altLang="zh-CN" i="1">
                              <a:latin typeface="Cambria Math" panose="02040503050406030204" charset="0"/>
                              <a:cs typeface="Cambria Math" panose="02040503050406030204" charset="0"/>
                            </a:rPr>
                            <m:t>1</m:t>
                          </m:r>
                        </m:num>
                        <m:den>
                          <m:r>
                            <a:rPr lang="en-US" altLang="zh-CN" i="1">
                              <a:latin typeface="Cambria Math" panose="02040503050406030204" charset="0"/>
                              <a:cs typeface="Cambria Math" panose="02040503050406030204" charset="0"/>
                            </a:rPr>
                            <m:t>𝑅</m:t>
                          </m:r>
                          <m:r>
                            <a:rPr lang="en-US" altLang="zh-CN" i="1">
                              <a:latin typeface="Cambria Math" panose="02040503050406030204" charset="0"/>
                              <a:cs typeface="Cambria Math" panose="02040503050406030204" charset="0"/>
                            </a:rPr>
                            <m:t>+</m:t>
                          </m:r>
                          <m:r>
                            <a:rPr lang="en-US" altLang="zh-CN" i="1">
                              <a:latin typeface="Cambria Math" panose="02040503050406030204" charset="0"/>
                              <a:cs typeface="Cambria Math" panose="02040503050406030204" charset="0"/>
                            </a:rPr>
                            <m:t>𝑗</m:t>
                          </m:r>
                          <m:r>
                            <a:rPr lang="en-US" altLang="zh-CN" i="1">
                              <a:latin typeface="Cambria Math" panose="02040503050406030204" charset="0"/>
                              <a:cs typeface="Cambria Math" panose="02040503050406030204" charset="0"/>
                            </a:rPr>
                            <m:t>𝜔</m:t>
                          </m:r>
                          <m:r>
                            <a:rPr lang="en-US" altLang="zh-CN" i="1">
                              <a:latin typeface="Cambria Math" panose="02040503050406030204" charset="0"/>
                              <a:cs typeface="Cambria Math" panose="02040503050406030204" charset="0"/>
                            </a:rPr>
                            <m:t>𝐿</m:t>
                          </m:r>
                        </m:den>
                      </m:f>
                      <m:r>
                        <a:rPr lang="en-US" altLang="zh-CN" i="1">
                          <a:latin typeface="Cambria Math" panose="02040503050406030204" charset="0"/>
                          <a:cs typeface="Cambria Math" panose="02040503050406030204" charset="0"/>
                        </a:rPr>
                        <m:t>+</m:t>
                      </m:r>
                      <m:r>
                        <a:rPr lang="en-US" altLang="zh-CN" i="1">
                          <a:latin typeface="Cambria Math" panose="02040503050406030204" charset="0"/>
                          <a:cs typeface="Cambria Math" panose="02040503050406030204" charset="0"/>
                        </a:rPr>
                        <m:t>𝑗</m:t>
                      </m:r>
                      <m:r>
                        <a:rPr lang="en-US" altLang="zh-CN" i="1">
                          <a:latin typeface="Cambria Math" panose="02040503050406030204" charset="0"/>
                          <a:cs typeface="Cambria Math" panose="02040503050406030204" charset="0"/>
                        </a:rPr>
                        <m:t>𝜔</m:t>
                      </m:r>
                      <m:r>
                        <a:rPr lang="en-US" altLang="zh-CN" i="1">
                          <a:latin typeface="Cambria Math" panose="02040503050406030204" charset="0"/>
                          <a:cs typeface="Cambria Math" panose="02040503050406030204" charset="0"/>
                        </a:rPr>
                        <m:t>𝐶</m:t>
                      </m:r>
                      <m:r>
                        <a:rPr lang="en-US" altLang="zh-CN" i="1">
                          <a:latin typeface="Cambria Math" panose="02040503050406030204" charset="0"/>
                          <a:cs typeface="Cambria Math" panose="02040503050406030204" charset="0"/>
                        </a:rPr>
                        <m:t>=</m:t>
                      </m:r>
                      <m:f>
                        <m:fPr>
                          <m:ctrlPr>
                            <a:rPr lang="en-US" altLang="zh-CN" i="1">
                              <a:latin typeface="Cambria Math" panose="02040503050406030204" charset="0"/>
                              <a:cs typeface="Cambria Math" panose="02040503050406030204" charset="0"/>
                            </a:rPr>
                          </m:ctrlPr>
                        </m:fPr>
                        <m:num>
                          <m:r>
                            <a:rPr lang="en-US" altLang="zh-CN" i="1">
                              <a:latin typeface="Cambria Math" panose="02040503050406030204" charset="0"/>
                              <a:cs typeface="Cambria Math" panose="02040503050406030204" charset="0"/>
                            </a:rPr>
                            <m:t>𝑅</m:t>
                          </m:r>
                          <m:r>
                            <a:rPr lang="en-US" altLang="zh-CN" i="1">
                              <a:latin typeface="Cambria Math" panose="02040503050406030204" charset="0"/>
                              <a:cs typeface="Cambria Math" panose="02040503050406030204" charset="0"/>
                            </a:rPr>
                            <m:t>−</m:t>
                          </m:r>
                          <m:r>
                            <a:rPr lang="en-US" altLang="zh-CN" i="1">
                              <a:latin typeface="Cambria Math" panose="02040503050406030204" charset="0"/>
                              <a:cs typeface="Cambria Math" panose="02040503050406030204" charset="0"/>
                            </a:rPr>
                            <m:t>𝑗</m:t>
                          </m:r>
                          <m:r>
                            <a:rPr lang="en-US" altLang="zh-CN" i="1">
                              <a:latin typeface="Cambria Math" panose="02040503050406030204" charset="0"/>
                              <a:cs typeface="Cambria Math" panose="02040503050406030204" charset="0"/>
                            </a:rPr>
                            <m:t>𝜔</m:t>
                          </m:r>
                          <m:r>
                            <a:rPr lang="en-US" altLang="zh-CN" i="1">
                              <a:latin typeface="Cambria Math" panose="02040503050406030204" charset="0"/>
                              <a:cs typeface="Cambria Math" panose="02040503050406030204" charset="0"/>
                            </a:rPr>
                            <m:t>𝐿</m:t>
                          </m:r>
                        </m:num>
                        <m:den>
                          <m:d>
                            <m:dPr>
                              <m:ctrlPr>
                                <a:rPr lang="en-US" altLang="zh-CN" i="1">
                                  <a:latin typeface="Cambria Math" panose="02040503050406030204" charset="0"/>
                                  <a:cs typeface="Cambria Math" panose="02040503050406030204" charset="0"/>
                                </a:rPr>
                              </m:ctrlPr>
                            </m:dPr>
                            <m:e>
                              <m:r>
                                <a:rPr lang="en-US" altLang="zh-CN" i="1">
                                  <a:latin typeface="Cambria Math" panose="02040503050406030204" charset="0"/>
                                  <a:cs typeface="Cambria Math" panose="02040503050406030204" charset="0"/>
                                </a:rPr>
                                <m:t>𝑅</m:t>
                              </m:r>
                              <m:r>
                                <a:rPr lang="en-US" altLang="zh-CN" i="1">
                                  <a:latin typeface="Cambria Math" panose="02040503050406030204" charset="0"/>
                                  <a:cs typeface="Cambria Math" panose="02040503050406030204" charset="0"/>
                                </a:rPr>
                                <m:t>+</m:t>
                              </m:r>
                              <m:r>
                                <a:rPr lang="en-US" altLang="zh-CN" i="1">
                                  <a:latin typeface="Cambria Math" panose="02040503050406030204" charset="0"/>
                                  <a:cs typeface="Cambria Math" panose="02040503050406030204" charset="0"/>
                                </a:rPr>
                                <m:t>𝑗</m:t>
                              </m:r>
                              <m:r>
                                <a:rPr lang="en-US" altLang="zh-CN" i="1">
                                  <a:latin typeface="Cambria Math" panose="02040503050406030204" charset="0"/>
                                  <a:cs typeface="Cambria Math" panose="02040503050406030204" charset="0"/>
                                </a:rPr>
                                <m:t>𝜔</m:t>
                              </m:r>
                              <m:r>
                                <a:rPr lang="en-US" altLang="zh-CN" i="1">
                                  <a:latin typeface="Cambria Math" panose="02040503050406030204" charset="0"/>
                                  <a:cs typeface="Cambria Math" panose="02040503050406030204" charset="0"/>
                                </a:rPr>
                                <m:t>𝐿</m:t>
                              </m:r>
                            </m:e>
                          </m:d>
                          <m:d>
                            <m:dPr>
                              <m:ctrlPr>
                                <a:rPr lang="en-US" altLang="zh-CN" i="1">
                                  <a:latin typeface="Cambria Math" panose="02040503050406030204" charset="0"/>
                                  <a:cs typeface="Cambria Math" panose="02040503050406030204" charset="0"/>
                                </a:rPr>
                              </m:ctrlPr>
                            </m:dPr>
                            <m:e>
                              <m:r>
                                <a:rPr lang="en-US" altLang="zh-CN" i="1">
                                  <a:latin typeface="Cambria Math" panose="02040503050406030204" charset="0"/>
                                  <a:cs typeface="Cambria Math" panose="02040503050406030204" charset="0"/>
                                </a:rPr>
                                <m:t>𝑅</m:t>
                              </m:r>
                              <m:r>
                                <a:rPr lang="en-US" altLang="zh-CN" i="1">
                                  <a:latin typeface="Cambria Math" panose="02040503050406030204" charset="0"/>
                                  <a:cs typeface="Cambria Math" panose="02040503050406030204" charset="0"/>
                                </a:rPr>
                                <m:t>−</m:t>
                              </m:r>
                              <m:r>
                                <a:rPr lang="en-US" altLang="zh-CN" i="1">
                                  <a:latin typeface="Cambria Math" panose="02040503050406030204" charset="0"/>
                                  <a:cs typeface="Cambria Math" panose="02040503050406030204" charset="0"/>
                                </a:rPr>
                                <m:t>𝑗</m:t>
                              </m:r>
                              <m:r>
                                <a:rPr lang="en-US" altLang="zh-CN" i="1">
                                  <a:latin typeface="Cambria Math" panose="02040503050406030204" charset="0"/>
                                  <a:cs typeface="Cambria Math" panose="02040503050406030204" charset="0"/>
                                </a:rPr>
                                <m:t>𝜔</m:t>
                              </m:r>
                              <m:r>
                                <a:rPr lang="en-US" altLang="zh-CN" i="1">
                                  <a:latin typeface="Cambria Math" panose="02040503050406030204" charset="0"/>
                                  <a:cs typeface="Cambria Math" panose="02040503050406030204" charset="0"/>
                                </a:rPr>
                                <m:t>𝐿</m:t>
                              </m:r>
                            </m:e>
                          </m:d>
                        </m:den>
                      </m:f>
                      <m:r>
                        <a:rPr lang="en-US" altLang="zh-CN" i="1">
                          <a:latin typeface="Cambria Math" panose="02040503050406030204" charset="0"/>
                          <a:cs typeface="Cambria Math" panose="02040503050406030204" charset="0"/>
                        </a:rPr>
                        <m:t>+</m:t>
                      </m:r>
                      <m:r>
                        <a:rPr lang="en-US" altLang="zh-CN" i="1">
                          <a:latin typeface="Cambria Math" panose="02040503050406030204" charset="0"/>
                          <a:cs typeface="Cambria Math" panose="02040503050406030204" charset="0"/>
                        </a:rPr>
                        <m:t>𝑗</m:t>
                      </m:r>
                      <m:r>
                        <a:rPr lang="en-US" altLang="zh-CN" i="1">
                          <a:latin typeface="Cambria Math" panose="02040503050406030204" charset="0"/>
                          <a:cs typeface="Cambria Math" panose="02040503050406030204" charset="0"/>
                        </a:rPr>
                        <m:t>𝜔</m:t>
                      </m:r>
                      <m:r>
                        <a:rPr lang="en-US" altLang="zh-CN" i="1">
                          <a:latin typeface="Cambria Math" panose="02040503050406030204" charset="0"/>
                          <a:cs typeface="Cambria Math" panose="02040503050406030204" charset="0"/>
                        </a:rPr>
                        <m:t>𝐶</m:t>
                      </m:r>
                    </m:oMath>
                  </m:oMathPara>
                </a14:m>
                <a:endParaRPr lang="en-US" altLang="zh-CN" i="1">
                  <a:latin typeface="Cambria Math" panose="02040503050406030204" charset="0"/>
                  <a:cs typeface="Cambria Math" panose="02040503050406030204" charset="0"/>
                </a:endParaRPr>
              </a:p>
              <a:p>
                <a:pPr algn="l"/>
                <a:r>
                  <a:rPr lang="en-US" altLang="zh-CN" i="1">
                    <a:latin typeface="Cambria Math" panose="02040503050406030204" charset="0"/>
                    <a:cs typeface="Cambria Math" panose="02040503050406030204" charset="0"/>
                  </a:rPr>
                  <a:t>    </a:t>
                </a:r>
                <a:endParaRPr lang="en-US" altLang="zh-CN" i="1">
                  <a:latin typeface="Cambria Math" panose="02040503050406030204" charset="0"/>
                  <a:cs typeface="Cambria Math" panose="02040503050406030204" charset="0"/>
                </a:endParaRPr>
              </a:p>
              <a:p>
                <a:pPr algn="l"/>
                <a:r>
                  <a:rPr lang="en-US" altLang="zh-CN" i="1">
                    <a:latin typeface="Cambria Math" panose="02040503050406030204" charset="0"/>
                    <a:cs typeface="Cambria Math" panose="02040503050406030204" charset="0"/>
                  </a:rPr>
                  <a:t>  </a:t>
                </a:r>
                <a:endParaRPr lang="en-US" altLang="zh-CN" i="1">
                  <a:latin typeface="Cambria Math" panose="02040503050406030204" charset="0"/>
                  <a:cs typeface="Cambria Math" panose="02040503050406030204" charset="0"/>
                </a:endParaRPr>
              </a:p>
              <a:p>
                <a:pPr algn="l"/>
                <a14:m>
                  <m:oMathPara xmlns:m="http://schemas.openxmlformats.org/officeDocument/2006/math">
                    <m:oMathParaPr>
                      <m:jc m:val="left"/>
                    </m:oMathParaPr>
                    <m:oMath xmlns:m="http://schemas.openxmlformats.org/officeDocument/2006/math">
                      <m:r>
                        <a:rPr lang="en-US" altLang="zh-CN" i="1">
                          <a:latin typeface="Cambria Math" panose="02040503050406030204" charset="0"/>
                          <a:cs typeface="Cambria Math" panose="02040503050406030204" charset="0"/>
                        </a:rPr>
                        <m:t>=</m:t>
                      </m:r>
                      <m:f>
                        <m:fPr>
                          <m:ctrlPr>
                            <a:rPr lang="en-US" altLang="zh-CN" i="1">
                              <a:latin typeface="Cambria Math" panose="02040503050406030204" charset="0"/>
                              <a:cs typeface="Cambria Math" panose="02040503050406030204" charset="0"/>
                            </a:rPr>
                          </m:ctrlPr>
                        </m:fPr>
                        <m:num>
                          <m:r>
                            <a:rPr lang="en-US" altLang="zh-CN" i="1">
                              <a:latin typeface="Cambria Math" panose="02040503050406030204" charset="0"/>
                              <a:cs typeface="Cambria Math" panose="02040503050406030204" charset="0"/>
                            </a:rPr>
                            <m:t>𝑅</m:t>
                          </m:r>
                        </m:num>
                        <m:den>
                          <m:sSup>
                            <m:sSupPr>
                              <m:ctrlPr>
                                <a:rPr lang="en-US" altLang="zh-CN" i="1">
                                  <a:latin typeface="Cambria Math" panose="02040503050406030204" charset="0"/>
                                  <a:cs typeface="Cambria Math" panose="02040503050406030204" charset="0"/>
                                </a:rPr>
                              </m:ctrlPr>
                            </m:sSupPr>
                            <m:e>
                              <m:r>
                                <a:rPr lang="en-US" altLang="zh-CN" i="1">
                                  <a:latin typeface="Cambria Math" panose="02040503050406030204" charset="0"/>
                                  <a:cs typeface="Cambria Math" panose="02040503050406030204" charset="0"/>
                                </a:rPr>
                                <m:t>𝑅</m:t>
                              </m:r>
                            </m:e>
                            <m:sup>
                              <m:r>
                                <a:rPr lang="en-US" altLang="zh-CN" i="1">
                                  <a:latin typeface="Cambria Math" panose="02040503050406030204" charset="0"/>
                                  <a:cs typeface="Cambria Math" panose="02040503050406030204" charset="0"/>
                                </a:rPr>
                                <m:t>2</m:t>
                              </m:r>
                            </m:sup>
                          </m:sSup>
                          <m:r>
                            <a:rPr lang="en-US" altLang="zh-CN" i="1">
                              <a:latin typeface="Cambria Math" panose="02040503050406030204" charset="0"/>
                              <a:cs typeface="Cambria Math" panose="02040503050406030204" charset="0"/>
                            </a:rPr>
                            <m:t>+</m:t>
                          </m:r>
                          <m:sSup>
                            <m:sSupPr>
                              <m:ctrlPr>
                                <a:rPr lang="en-US" altLang="zh-CN" i="1">
                                  <a:latin typeface="Cambria Math" panose="02040503050406030204" charset="0"/>
                                  <a:cs typeface="Cambria Math" panose="02040503050406030204" charset="0"/>
                                </a:rPr>
                              </m:ctrlPr>
                            </m:sSupPr>
                            <m:e>
                              <m:d>
                                <m:dPr>
                                  <m:ctrlPr>
                                    <a:rPr lang="en-US" altLang="zh-CN" i="1">
                                      <a:latin typeface="Cambria Math" panose="02040503050406030204" charset="0"/>
                                      <a:cs typeface="Cambria Math" panose="02040503050406030204" charset="0"/>
                                    </a:rPr>
                                  </m:ctrlPr>
                                </m:dPr>
                                <m:e>
                                  <m:r>
                                    <a:rPr lang="en-US" altLang="zh-CN" i="1">
                                      <a:latin typeface="Cambria Math" panose="02040503050406030204" charset="0"/>
                                      <a:cs typeface="Cambria Math" panose="02040503050406030204" charset="0"/>
                                    </a:rPr>
                                    <m:t>𝜔</m:t>
                                  </m:r>
                                  <m:r>
                                    <a:rPr lang="en-US" altLang="zh-CN" i="1">
                                      <a:latin typeface="Cambria Math" panose="02040503050406030204" charset="0"/>
                                      <a:cs typeface="Cambria Math" panose="02040503050406030204" charset="0"/>
                                    </a:rPr>
                                    <m:t>𝐿</m:t>
                                  </m:r>
                                </m:e>
                              </m:d>
                            </m:e>
                            <m:sup>
                              <m:r>
                                <a:rPr lang="en-US" altLang="zh-CN" i="1">
                                  <a:latin typeface="Cambria Math" panose="02040503050406030204" charset="0"/>
                                  <a:cs typeface="Cambria Math" panose="02040503050406030204" charset="0"/>
                                </a:rPr>
                                <m:t>2</m:t>
                              </m:r>
                            </m:sup>
                          </m:sSup>
                        </m:den>
                      </m:f>
                      <m:r>
                        <a:rPr lang="en-US" altLang="zh-CN" i="1">
                          <a:latin typeface="Cambria Math" panose="02040503050406030204" charset="0"/>
                          <a:cs typeface="Cambria Math" panose="02040503050406030204" charset="0"/>
                        </a:rPr>
                        <m:t>+</m:t>
                      </m:r>
                      <m:r>
                        <a:rPr lang="en-US" altLang="zh-CN" i="1">
                          <a:latin typeface="Cambria Math" panose="02040503050406030204" charset="0"/>
                          <a:cs typeface="Cambria Math" panose="02040503050406030204" charset="0"/>
                        </a:rPr>
                        <m:t>𝑗</m:t>
                      </m:r>
                      <m:d>
                        <m:dPr>
                          <m:begChr m:val="["/>
                          <m:endChr m:val="]"/>
                          <m:ctrlPr>
                            <a:rPr lang="en-US" altLang="zh-CN" i="1">
                              <a:latin typeface="Cambria Math" panose="02040503050406030204" charset="0"/>
                              <a:cs typeface="Cambria Math" panose="02040503050406030204" charset="0"/>
                            </a:rPr>
                          </m:ctrlPr>
                        </m:dPr>
                        <m:e>
                          <m:r>
                            <a:rPr lang="en-US" altLang="zh-CN" i="1">
                              <a:latin typeface="Cambria Math" panose="02040503050406030204" charset="0"/>
                              <a:cs typeface="Cambria Math" panose="02040503050406030204" charset="0"/>
                            </a:rPr>
                            <m:t>𝜔</m:t>
                          </m:r>
                          <m:r>
                            <a:rPr lang="en-US" altLang="zh-CN" i="1">
                              <a:latin typeface="Cambria Math" panose="02040503050406030204" charset="0"/>
                              <a:cs typeface="Cambria Math" panose="02040503050406030204" charset="0"/>
                            </a:rPr>
                            <m:t>𝐶</m:t>
                          </m:r>
                          <m:r>
                            <a:rPr lang="en-US" altLang="zh-CN" i="1">
                              <a:latin typeface="Cambria Math" panose="02040503050406030204" charset="0"/>
                              <a:cs typeface="Cambria Math" panose="02040503050406030204" charset="0"/>
                            </a:rPr>
                            <m:t>−</m:t>
                          </m:r>
                          <m:f>
                            <m:fPr>
                              <m:ctrlPr>
                                <a:rPr lang="en-US" altLang="zh-CN" i="1">
                                  <a:latin typeface="Cambria Math" panose="02040503050406030204" charset="0"/>
                                  <a:cs typeface="Cambria Math" panose="02040503050406030204" charset="0"/>
                                </a:rPr>
                              </m:ctrlPr>
                            </m:fPr>
                            <m:num>
                              <m:r>
                                <a:rPr lang="en-US" altLang="zh-CN" i="1">
                                  <a:latin typeface="Cambria Math" panose="02040503050406030204" charset="0"/>
                                  <a:cs typeface="Cambria Math" panose="02040503050406030204" charset="0"/>
                                </a:rPr>
                                <m:t>𝜔</m:t>
                              </m:r>
                              <m:r>
                                <a:rPr lang="en-US" altLang="zh-CN" i="1">
                                  <a:latin typeface="Cambria Math" panose="02040503050406030204" charset="0"/>
                                  <a:cs typeface="Cambria Math" panose="02040503050406030204" charset="0"/>
                                </a:rPr>
                                <m:t>𝐿</m:t>
                              </m:r>
                            </m:num>
                            <m:den>
                              <m:sSup>
                                <m:sSupPr>
                                  <m:ctrlPr>
                                    <a:rPr lang="en-US" altLang="zh-CN" i="1">
                                      <a:latin typeface="Cambria Math" panose="02040503050406030204" charset="0"/>
                                      <a:cs typeface="Cambria Math" panose="02040503050406030204" charset="0"/>
                                    </a:rPr>
                                  </m:ctrlPr>
                                </m:sSupPr>
                                <m:e>
                                  <m:r>
                                    <a:rPr lang="en-US" altLang="zh-CN" i="1">
                                      <a:latin typeface="Cambria Math" panose="02040503050406030204" charset="0"/>
                                      <a:cs typeface="Cambria Math" panose="02040503050406030204" charset="0"/>
                                    </a:rPr>
                                    <m:t>𝑅</m:t>
                                  </m:r>
                                </m:e>
                                <m:sup>
                                  <m:r>
                                    <a:rPr lang="en-US" altLang="zh-CN" i="1">
                                      <a:latin typeface="Cambria Math" panose="02040503050406030204" charset="0"/>
                                      <a:cs typeface="Cambria Math" panose="02040503050406030204" charset="0"/>
                                    </a:rPr>
                                    <m:t>2</m:t>
                                  </m:r>
                                </m:sup>
                              </m:sSup>
                              <m:r>
                                <a:rPr lang="en-US" altLang="zh-CN" i="1">
                                  <a:latin typeface="Cambria Math" panose="02040503050406030204" charset="0"/>
                                  <a:cs typeface="Cambria Math" panose="02040503050406030204" charset="0"/>
                                </a:rPr>
                                <m:t>+</m:t>
                              </m:r>
                              <m:sSup>
                                <m:sSupPr>
                                  <m:ctrlPr>
                                    <a:rPr lang="en-US" altLang="zh-CN" i="1">
                                      <a:latin typeface="Cambria Math" panose="02040503050406030204" charset="0"/>
                                      <a:cs typeface="Cambria Math" panose="02040503050406030204" charset="0"/>
                                    </a:rPr>
                                  </m:ctrlPr>
                                </m:sSupPr>
                                <m:e>
                                  <m:d>
                                    <m:dPr>
                                      <m:ctrlPr>
                                        <a:rPr lang="en-US" altLang="zh-CN" i="1">
                                          <a:latin typeface="Cambria Math" panose="02040503050406030204" charset="0"/>
                                          <a:cs typeface="Cambria Math" panose="02040503050406030204" charset="0"/>
                                        </a:rPr>
                                      </m:ctrlPr>
                                    </m:dPr>
                                    <m:e>
                                      <m:r>
                                        <a:rPr lang="en-US" altLang="zh-CN" i="1">
                                          <a:latin typeface="Cambria Math" panose="02040503050406030204" charset="0"/>
                                          <a:cs typeface="Cambria Math" panose="02040503050406030204" charset="0"/>
                                        </a:rPr>
                                        <m:t>𝜔</m:t>
                                      </m:r>
                                      <m:r>
                                        <a:rPr lang="en-US" altLang="zh-CN" i="1">
                                          <a:latin typeface="Cambria Math" panose="02040503050406030204" charset="0"/>
                                          <a:cs typeface="Cambria Math" panose="02040503050406030204" charset="0"/>
                                        </a:rPr>
                                        <m:t>𝐿</m:t>
                                      </m:r>
                                    </m:e>
                                  </m:d>
                                </m:e>
                                <m:sup>
                                  <m:r>
                                    <a:rPr lang="en-US" altLang="zh-CN" i="1">
                                      <a:latin typeface="Cambria Math" panose="02040503050406030204" charset="0"/>
                                      <a:cs typeface="Cambria Math" panose="02040503050406030204" charset="0"/>
                                    </a:rPr>
                                    <m:t>2</m:t>
                                  </m:r>
                                </m:sup>
                              </m:sSup>
                            </m:den>
                          </m:f>
                        </m:e>
                      </m:d>
                    </m:oMath>
                  </m:oMathPara>
                </a14:m>
                <a:endParaRPr lang="en-US" altLang="zh-CN" i="1">
                  <a:latin typeface="Cambria Math" panose="02040503050406030204" charset="0"/>
                  <a:cs typeface="Cambria Math" panose="02040503050406030204" charset="0"/>
                </a:endParaRPr>
              </a:p>
              <a:p>
                <a:pPr algn="l"/>
                <a:r>
                  <a:rPr lang="en-US" altLang="zh-CN" i="1">
                    <a:latin typeface="Cambria Math" panose="02040503050406030204" charset="0"/>
                    <a:cs typeface="Cambria Math" panose="02040503050406030204" charset="0"/>
                  </a:rPr>
                  <a:t>    </a:t>
                </a:r>
                <a:endParaRPr lang="zh-CN" altLang="en-US"/>
              </a:p>
            </p:txBody>
          </p:sp>
        </mc:Choice>
        <mc:Fallback>
          <p:sp>
            <p:nvSpPr>
              <p:cNvPr id="6" name="文本框 5"/>
              <p:cNvSpPr txBox="1">
                <a:spLocks noRot="1" noChangeAspect="1" noMove="1" noResize="1" noEditPoints="1" noAdjustHandles="1" noChangeArrowheads="1" noChangeShapeType="1" noTextEdit="1"/>
              </p:cNvSpPr>
              <p:nvPr/>
            </p:nvSpPr>
            <p:spPr>
              <a:xfrm>
                <a:off x="2561526" y="2193544"/>
                <a:ext cx="4973320" cy="2044700"/>
              </a:xfrm>
              <a:prstGeom prst="rect">
                <a:avLst/>
              </a:prstGeom>
              <a:blipFill rotWithShape="1">
                <a:blip r:embed="rId1"/>
                <a:stretch>
                  <a:fillRect l="-292" t="-727" r="-282" b="-671"/>
                </a:stretch>
              </a:blipFill>
              <a:ln w="28575">
                <a:solidFill>
                  <a:srgbClr val="FFC000"/>
                </a:solid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7" name="文本框 6"/>
              <p:cNvSpPr txBox="1"/>
              <p:nvPr/>
            </p:nvSpPr>
            <p:spPr>
              <a:xfrm>
                <a:off x="1033145" y="4349750"/>
                <a:ext cx="7477125" cy="1025525"/>
              </a:xfrm>
              <a:prstGeom prst="rect">
                <a:avLst/>
              </a:prstGeom>
              <a:noFill/>
            </p:spPr>
            <p:txBody>
              <a:bodyPr wrap="square" rtlCol="0" anchor="t">
                <a:spAutoFit/>
              </a:bodyPr>
              <a:p>
                <a:r>
                  <a:rPr lang="zh-CN" altLang="en-US" sz="2400">
                    <a:latin typeface="+mn-ea"/>
                    <a:ea typeface="+mn-ea"/>
                  </a:rPr>
                  <a:t>当满足条件，即虚部</a:t>
                </a:r>
                <a:r>
                  <a:rPr lang="en-US" altLang="zh-CN" sz="2400">
                    <a:latin typeface="+mn-ea"/>
                    <a:ea typeface="+mn-ea"/>
                  </a:rPr>
                  <a:t> </a:t>
                </a:r>
                <a14:m>
                  <m:oMath xmlns:m="http://schemas.openxmlformats.org/officeDocument/2006/math">
                    <m:r>
                      <a:rPr lang="en-US" altLang="zh-CN" sz="2400" i="1">
                        <a:latin typeface="Cambria Math" panose="02040503050406030204" charset="0"/>
                        <a:cs typeface="Cambria Math" panose="02040503050406030204" charset="0"/>
                      </a:rPr>
                      <m:t>𝜔</m:t>
                    </m:r>
                    <m:r>
                      <a:rPr lang="en-US" altLang="zh-CN" sz="2400" i="1">
                        <a:latin typeface="Cambria Math" panose="02040503050406030204" charset="0"/>
                        <a:cs typeface="Cambria Math" panose="02040503050406030204" charset="0"/>
                      </a:rPr>
                      <m:t>𝐶</m:t>
                    </m:r>
                    <m:r>
                      <a:rPr lang="en-US" altLang="zh-CN" sz="2400" i="1">
                        <a:latin typeface="Cambria Math" panose="02040503050406030204" charset="0"/>
                        <a:cs typeface="Cambria Math" panose="02040503050406030204" charset="0"/>
                      </a:rPr>
                      <m:t>−</m:t>
                    </m:r>
                    <m:f>
                      <m:fPr>
                        <m:ctrlPr>
                          <a:rPr lang="en-US" altLang="zh-CN" sz="2400" i="1">
                            <a:latin typeface="Cambria Math" panose="02040503050406030204" charset="0"/>
                            <a:cs typeface="Cambria Math" panose="02040503050406030204" charset="0"/>
                          </a:rPr>
                        </m:ctrlPr>
                      </m:fPr>
                      <m:num>
                        <m:r>
                          <a:rPr lang="en-US" altLang="zh-CN" sz="2400" i="1">
                            <a:latin typeface="Cambria Math" panose="02040503050406030204" charset="0"/>
                            <a:cs typeface="Cambria Math" panose="02040503050406030204" charset="0"/>
                          </a:rPr>
                          <m:t>𝜔</m:t>
                        </m:r>
                        <m:r>
                          <a:rPr lang="en-US" altLang="zh-CN" sz="2400" i="1">
                            <a:latin typeface="Cambria Math" panose="02040503050406030204" charset="0"/>
                            <a:cs typeface="Cambria Math" panose="02040503050406030204" charset="0"/>
                          </a:rPr>
                          <m:t>𝐿</m:t>
                        </m:r>
                      </m:num>
                      <m:den>
                        <m:sSup>
                          <m:sSupPr>
                            <m:ctrlPr>
                              <a:rPr lang="en-US" altLang="zh-CN" sz="2400" i="1">
                                <a:latin typeface="Cambria Math" panose="02040503050406030204" charset="0"/>
                                <a:cs typeface="Cambria Math" panose="02040503050406030204" charset="0"/>
                              </a:rPr>
                            </m:ctrlPr>
                          </m:sSupPr>
                          <m:e>
                            <m:r>
                              <a:rPr lang="en-US" altLang="zh-CN" sz="2400" i="1">
                                <a:latin typeface="Cambria Math" panose="02040503050406030204" charset="0"/>
                                <a:cs typeface="Cambria Math" panose="02040503050406030204" charset="0"/>
                              </a:rPr>
                              <m:t>𝑅</m:t>
                            </m:r>
                          </m:e>
                          <m:sup>
                            <m:r>
                              <a:rPr lang="en-US" altLang="zh-CN" sz="2400" i="1">
                                <a:latin typeface="Cambria Math" panose="02040503050406030204" charset="0"/>
                                <a:cs typeface="Cambria Math" panose="02040503050406030204" charset="0"/>
                              </a:rPr>
                              <m:t>2</m:t>
                            </m:r>
                          </m:sup>
                        </m:sSup>
                        <m:r>
                          <a:rPr lang="en-US" altLang="zh-CN" sz="2400" i="1">
                            <a:latin typeface="Cambria Math" panose="02040503050406030204" charset="0"/>
                            <a:cs typeface="Cambria Math" panose="02040503050406030204" charset="0"/>
                          </a:rPr>
                          <m:t>+</m:t>
                        </m:r>
                        <m:sSup>
                          <m:sSupPr>
                            <m:ctrlPr>
                              <a:rPr lang="en-US" altLang="zh-CN" sz="2400" i="1">
                                <a:latin typeface="Cambria Math" panose="02040503050406030204" charset="0"/>
                                <a:cs typeface="Cambria Math" panose="02040503050406030204" charset="0"/>
                              </a:rPr>
                            </m:ctrlPr>
                          </m:sSupPr>
                          <m:e>
                            <m:d>
                              <m:dPr>
                                <m:ctrlPr>
                                  <a:rPr lang="en-US" altLang="zh-CN" sz="2400" i="1">
                                    <a:latin typeface="Cambria Math" panose="02040503050406030204" charset="0"/>
                                    <a:cs typeface="Cambria Math" panose="02040503050406030204" charset="0"/>
                                  </a:rPr>
                                </m:ctrlPr>
                              </m:dPr>
                              <m:e>
                                <m:r>
                                  <a:rPr lang="en-US" altLang="zh-CN" sz="2400" i="1">
                                    <a:latin typeface="Cambria Math" panose="02040503050406030204" charset="0"/>
                                    <a:cs typeface="Cambria Math" panose="02040503050406030204" charset="0"/>
                                  </a:rPr>
                                  <m:t>𝜔</m:t>
                                </m:r>
                                <m:r>
                                  <a:rPr lang="en-US" altLang="zh-CN" sz="2400" i="1">
                                    <a:latin typeface="Cambria Math" panose="02040503050406030204" charset="0"/>
                                    <a:cs typeface="Cambria Math" panose="02040503050406030204" charset="0"/>
                                  </a:rPr>
                                  <m:t>𝐿</m:t>
                                </m:r>
                              </m:e>
                            </m:d>
                          </m:e>
                          <m:sup>
                            <m:r>
                              <a:rPr lang="en-US" altLang="zh-CN" sz="2400" i="1">
                                <a:latin typeface="Cambria Math" panose="02040503050406030204" charset="0"/>
                                <a:cs typeface="Cambria Math" panose="02040503050406030204" charset="0"/>
                              </a:rPr>
                              <m:t>2</m:t>
                            </m:r>
                          </m:sup>
                        </m:sSup>
                      </m:den>
                    </m:f>
                    <m:r>
                      <a:rPr lang="en-US" altLang="zh-CN" sz="2400" i="1">
                        <a:latin typeface="Cambria Math" panose="02040503050406030204" charset="0"/>
                        <a:cs typeface="Cambria Math" panose="02040503050406030204" charset="0"/>
                      </a:rPr>
                      <m:t>=</m:t>
                    </m:r>
                    <m:r>
                      <a:rPr lang="en-US" altLang="zh-CN" sz="2400" i="1">
                        <a:latin typeface="Cambria Math" panose="02040503050406030204" charset="0"/>
                        <a:cs typeface="Cambria Math" panose="02040503050406030204" charset="0"/>
                      </a:rPr>
                      <m:t>0</m:t>
                    </m:r>
                  </m:oMath>
                </a14:m>
                <a:r>
                  <a:rPr lang="zh-CN" altLang="en-US" sz="2400">
                    <a:latin typeface="黑体" panose="02010609060101010101" pitchFamily="49" charset="-122"/>
                    <a:ea typeface="黑体" panose="02010609060101010101" pitchFamily="49" charset="-122"/>
                    <a:cs typeface="Cambria Math" panose="02040503050406030204" charset="0"/>
                  </a:rPr>
                  <a:t>时，电路发生谐振。</a:t>
                </a:r>
                <a:endParaRPr lang="zh-CN" altLang="en-US" sz="2400">
                  <a:latin typeface="黑体" panose="02010609060101010101" pitchFamily="49" charset="-122"/>
                  <a:ea typeface="黑体" panose="02010609060101010101" pitchFamily="49" charset="-122"/>
                  <a:cs typeface="Cambria Math" panose="02040503050406030204" charset="0"/>
                </a:endParaRPr>
              </a:p>
            </p:txBody>
          </p:sp>
        </mc:Choice>
        <mc:Fallback>
          <p:sp>
            <p:nvSpPr>
              <p:cNvPr id="7" name="文本框 6"/>
              <p:cNvSpPr txBox="1">
                <a:spLocks noRot="1" noChangeAspect="1" noMove="1" noResize="1" noEditPoints="1" noAdjustHandles="1" noChangeArrowheads="1" noChangeShapeType="1" noTextEdit="1"/>
              </p:cNvSpPr>
              <p:nvPr/>
            </p:nvSpPr>
            <p:spPr>
              <a:xfrm>
                <a:off x="1033145" y="4349750"/>
                <a:ext cx="7477125" cy="1025525"/>
              </a:xfrm>
              <a:prstGeom prst="rect">
                <a:avLst/>
              </a:prstGeom>
              <a:blipFill rotWithShape="1">
                <a:blip r:embed="rId2"/>
                <a:stretch>
                  <a:fillRect/>
                </a:stretch>
              </a:blipFill>
            </p:spPr>
            <p:txBody>
              <a:bodyPr/>
              <a:lstStyle/>
              <a:p>
                <a:r>
                  <a:rPr lang="zh-CN" altLang="en-US">
                    <a:noFill/>
                  </a:rPr>
                  <a:t> </a:t>
                </a:r>
              </a:p>
            </p:txBody>
          </p:sp>
        </mc:Fallback>
      </mc:AlternateContent>
    </p:spTree>
    <p:custDataLst>
      <p:tags r:id="rId3"/>
    </p:custData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9" name="组合 8"/>
          <p:cNvGrpSpPr/>
          <p:nvPr/>
        </p:nvGrpSpPr>
        <p:grpSpPr>
          <a:xfrm>
            <a:off x="6985" y="414655"/>
            <a:ext cx="9143365" cy="430530"/>
            <a:chOff x="11" y="653"/>
            <a:chExt cx="14399" cy="678"/>
          </a:xfrm>
        </p:grpSpPr>
        <p:grpSp>
          <p:nvGrpSpPr>
            <p:cNvPr id="3" name="组合 2"/>
            <p:cNvGrpSpPr/>
            <p:nvPr/>
          </p:nvGrpSpPr>
          <p:grpSpPr>
            <a:xfrm rot="0">
              <a:off x="6546" y="653"/>
              <a:ext cx="7864" cy="640"/>
              <a:chOff x="6546" y="653"/>
              <a:chExt cx="7864" cy="640"/>
            </a:xfrm>
          </p:grpSpPr>
          <p:grpSp>
            <p:nvGrpSpPr>
              <p:cNvPr id="23" name="组合 22"/>
              <p:cNvGrpSpPr/>
              <p:nvPr/>
            </p:nvGrpSpPr>
            <p:grpSpPr>
              <a:xfrm rot="0">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a:extLst>
                  <a:ext uri="{909E8E84-426E-40DD-AFC4-6F175D3DCCD1}">
                    <a14:hiddenFill xmlns:a14="http://schemas.microsoft.com/office/drawing/2010/main">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4" name="文本框 3"/>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sp>
          <p:nvSpPr>
            <p:cNvPr id="8" name="文本框 7"/>
            <p:cNvSpPr txBox="1"/>
            <p:nvPr/>
          </p:nvSpPr>
          <p:spPr>
            <a:xfrm>
              <a:off x="11" y="654"/>
              <a:ext cx="12276" cy="677"/>
            </a:xfrm>
            <a:prstGeom prst="rect">
              <a:avLst/>
            </a:prstGeom>
            <a:noFill/>
          </p:spPr>
          <p:txBody>
            <a:bodyPr wrap="square" rtlCol="0" anchor="t">
              <a:spAutoFit/>
            </a:bodyPr>
            <a:p>
              <a:pPr>
                <a:spcBef>
                  <a:spcPct val="50000"/>
                </a:spcBef>
              </a:pP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单元12</a:t>
              </a:r>
              <a:r>
                <a:rPr kumimoji="1" lang="en-US" altLang="zh-CN"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交流电路的频率特性</a:t>
              </a:r>
              <a:endPar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sp>
        <p:nvSpPr>
          <p:cNvPr id="5" name="文本框 4"/>
          <p:cNvSpPr txBox="1"/>
          <p:nvPr/>
        </p:nvSpPr>
        <p:spPr>
          <a:xfrm>
            <a:off x="6985" y="899160"/>
            <a:ext cx="4850130" cy="542290"/>
          </a:xfrm>
          <a:prstGeom prst="rect">
            <a:avLst/>
          </a:prstGeom>
          <a:noFill/>
        </p:spPr>
        <p:txBody>
          <a:bodyPr wrap="square" rtlCol="0" anchor="t">
            <a:noAutofit/>
          </a:bodyPr>
          <a:p>
            <a:pPr>
              <a:spcBef>
                <a:spcPct val="50000"/>
              </a:spcBef>
            </a:pPr>
            <a:r>
              <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五、</a:t>
            </a:r>
            <a:r>
              <a:rPr kumimoji="1" lang="en-US" altLang="zh-CN"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并联谐振电路</a:t>
            </a:r>
            <a:endPar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endParaRPr>
          </a:p>
        </p:txBody>
      </p:sp>
      <p:sp>
        <p:nvSpPr>
          <p:cNvPr id="2" name="文本框 1"/>
          <p:cNvSpPr txBox="1"/>
          <p:nvPr/>
        </p:nvSpPr>
        <p:spPr>
          <a:xfrm>
            <a:off x="628650" y="1518920"/>
            <a:ext cx="4572000" cy="460375"/>
          </a:xfrm>
          <a:prstGeom prst="rect">
            <a:avLst/>
          </a:prstGeom>
          <a:noFill/>
        </p:spPr>
        <p:txBody>
          <a:bodyPr wrap="square" rtlCol="0" anchor="t">
            <a:spAutoFit/>
          </a:bodyPr>
          <a:p>
            <a:r>
              <a:rPr lang="zh-CN" altLang="en-US" sz="2400">
                <a:latin typeface="黑体" panose="02010609060101010101" pitchFamily="49" charset="-122"/>
                <a:ea typeface="黑体" panose="02010609060101010101" pitchFamily="49" charset="-122"/>
              </a:rPr>
              <a:t>由此可得谐振角频率为：</a:t>
            </a:r>
            <a:endParaRPr lang="zh-CN" altLang="en-US" sz="2400">
              <a:latin typeface="黑体" panose="02010609060101010101" pitchFamily="49" charset="-122"/>
              <a:ea typeface="黑体" panose="02010609060101010101" pitchFamily="49" charset="-122"/>
            </a:endParaRPr>
          </a:p>
        </p:txBody>
      </p:sp>
      <mc:AlternateContent xmlns:mc="http://schemas.openxmlformats.org/markup-compatibility/2006">
        <mc:Choice xmlns:a14="http://schemas.microsoft.com/office/drawing/2010/main" Requires="a14">
          <p:sp>
            <p:nvSpPr>
              <p:cNvPr id="6" name="文本框 5"/>
              <p:cNvSpPr txBox="1"/>
              <p:nvPr/>
            </p:nvSpPr>
            <p:spPr>
              <a:xfrm>
                <a:off x="2585021" y="2062099"/>
                <a:ext cx="3408680" cy="905510"/>
              </a:xfrm>
              <a:prstGeom prst="rect">
                <a:avLst/>
              </a:prstGeom>
              <a:solidFill>
                <a:schemeClr val="bg1"/>
              </a:solidFill>
            </p:spPr>
            <p:txBody>
              <a:bodyPr wrap="none" rtlCol="0" anchor="t">
                <a:spAutoFit/>
              </a:bodyPr>
              <a:p>
                <a:pPr algn="l"/>
                <a14:m>
                  <m:oMathPara xmlns:m="http://schemas.openxmlformats.org/officeDocument/2006/math">
                    <m:oMathParaPr>
                      <m:jc m:val="centerGroup"/>
                    </m:oMathParaPr>
                    <m:oMath xmlns:m="http://schemas.openxmlformats.org/officeDocument/2006/math">
                      <m:sSub>
                        <m:sSubPr>
                          <m:ctrlPr>
                            <a:rPr lang="en-US" altLang="zh-CN" i="1">
                              <a:latin typeface="Cambria Math" panose="02040503050406030204" charset="0"/>
                              <a:cs typeface="Cambria Math" panose="02040503050406030204" charset="0"/>
                            </a:rPr>
                          </m:ctrlPr>
                        </m:sSubPr>
                        <m:e>
                          <m:r>
                            <a:rPr lang="en-US" altLang="zh-CN" i="1">
                              <a:latin typeface="Cambria Math" panose="02040503050406030204" charset="0"/>
                              <a:cs typeface="Cambria Math" panose="02040503050406030204" charset="0"/>
                            </a:rPr>
                            <m:t>𝜔</m:t>
                          </m:r>
                        </m:e>
                        <m:sub>
                          <m:r>
                            <a:rPr lang="en-US" altLang="zh-CN" i="1">
                              <a:latin typeface="Cambria Math" panose="02040503050406030204" charset="0"/>
                              <a:cs typeface="Cambria Math" panose="02040503050406030204" charset="0"/>
                            </a:rPr>
                            <m:t>0</m:t>
                          </m:r>
                        </m:sub>
                      </m:sSub>
                      <m:r>
                        <a:rPr lang="en-US" altLang="zh-CN" i="1">
                          <a:latin typeface="Cambria Math" panose="02040503050406030204" charset="0"/>
                          <a:cs typeface="Cambria Math" panose="02040503050406030204" charset="0"/>
                        </a:rPr>
                        <m:t>=</m:t>
                      </m:r>
                      <m:rad>
                        <m:radPr>
                          <m:degHide m:val="on"/>
                          <m:ctrlPr>
                            <a:rPr lang="en-US" altLang="zh-CN" i="1">
                              <a:latin typeface="Cambria Math" panose="02040503050406030204" charset="0"/>
                              <a:cs typeface="Cambria Math" panose="02040503050406030204" charset="0"/>
                            </a:rPr>
                          </m:ctrlPr>
                        </m:radPr>
                        <m:deg/>
                        <m:e>
                          <m:f>
                            <m:fPr>
                              <m:ctrlPr>
                                <a:rPr lang="en-US" altLang="zh-CN" i="1">
                                  <a:latin typeface="Cambria Math" panose="02040503050406030204" charset="0"/>
                                  <a:cs typeface="Cambria Math" panose="02040503050406030204" charset="0"/>
                                </a:rPr>
                              </m:ctrlPr>
                            </m:fPr>
                            <m:num>
                              <m:r>
                                <a:rPr lang="en-US" altLang="zh-CN" i="1">
                                  <a:latin typeface="Cambria Math" panose="02040503050406030204" charset="0"/>
                                  <a:cs typeface="Cambria Math" panose="02040503050406030204" charset="0"/>
                                </a:rPr>
                                <m:t>1</m:t>
                              </m:r>
                            </m:num>
                            <m:den>
                              <m:r>
                                <a:rPr lang="en-US" altLang="zh-CN" i="1">
                                  <a:latin typeface="Cambria Math" panose="02040503050406030204" charset="0"/>
                                  <a:cs typeface="Cambria Math" panose="02040503050406030204" charset="0"/>
                                </a:rPr>
                                <m:t>𝐿𝐶</m:t>
                              </m:r>
                            </m:den>
                          </m:f>
                          <m:r>
                            <a:rPr lang="en-US" altLang="zh-CN" i="1">
                              <a:latin typeface="Cambria Math" panose="02040503050406030204" charset="0"/>
                              <a:cs typeface="Cambria Math" panose="02040503050406030204" charset="0"/>
                            </a:rPr>
                            <m:t>−</m:t>
                          </m:r>
                          <m:f>
                            <m:fPr>
                              <m:ctrlPr>
                                <a:rPr lang="en-US" altLang="zh-CN" i="1">
                                  <a:latin typeface="Cambria Math" panose="02040503050406030204" charset="0"/>
                                  <a:cs typeface="Cambria Math" panose="02040503050406030204" charset="0"/>
                                </a:rPr>
                              </m:ctrlPr>
                            </m:fPr>
                            <m:num>
                              <m:sSup>
                                <m:sSupPr>
                                  <m:ctrlPr>
                                    <a:rPr lang="en-US" altLang="zh-CN" i="1">
                                      <a:latin typeface="Cambria Math" panose="02040503050406030204" charset="0"/>
                                      <a:cs typeface="Cambria Math" panose="02040503050406030204" charset="0"/>
                                    </a:rPr>
                                  </m:ctrlPr>
                                </m:sSupPr>
                                <m:e>
                                  <m:r>
                                    <a:rPr lang="en-US" altLang="zh-CN" i="1">
                                      <a:latin typeface="Cambria Math" panose="02040503050406030204" charset="0"/>
                                      <a:cs typeface="Cambria Math" panose="02040503050406030204" charset="0"/>
                                    </a:rPr>
                                    <m:t>𝑅</m:t>
                                  </m:r>
                                </m:e>
                                <m:sup>
                                  <m:r>
                                    <a:rPr lang="en-US" altLang="zh-CN" i="1">
                                      <a:latin typeface="Cambria Math" panose="02040503050406030204" charset="0"/>
                                      <a:cs typeface="Cambria Math" panose="02040503050406030204" charset="0"/>
                                    </a:rPr>
                                    <m:t>2</m:t>
                                  </m:r>
                                </m:sup>
                              </m:sSup>
                            </m:num>
                            <m:den>
                              <m:sSup>
                                <m:sSupPr>
                                  <m:ctrlPr>
                                    <a:rPr lang="en-US" altLang="zh-CN" i="1">
                                      <a:latin typeface="Cambria Math" panose="02040503050406030204" charset="0"/>
                                      <a:cs typeface="Cambria Math" panose="02040503050406030204" charset="0"/>
                                    </a:rPr>
                                  </m:ctrlPr>
                                </m:sSupPr>
                                <m:e>
                                  <m:r>
                                    <a:rPr lang="en-US" altLang="zh-CN" i="1">
                                      <a:latin typeface="Cambria Math" panose="02040503050406030204" charset="0"/>
                                      <a:cs typeface="Cambria Math" panose="02040503050406030204" charset="0"/>
                                    </a:rPr>
                                    <m:t>𝐿</m:t>
                                  </m:r>
                                </m:e>
                                <m:sup>
                                  <m:r>
                                    <a:rPr lang="en-US" altLang="zh-CN" i="1">
                                      <a:latin typeface="Cambria Math" panose="02040503050406030204" charset="0"/>
                                      <a:cs typeface="Cambria Math" panose="02040503050406030204" charset="0"/>
                                    </a:rPr>
                                    <m:t>2</m:t>
                                  </m:r>
                                </m:sup>
                              </m:sSup>
                            </m:den>
                          </m:f>
                        </m:e>
                      </m:rad>
                      <m:r>
                        <a:rPr lang="en-US" altLang="zh-CN" i="1">
                          <a:latin typeface="Cambria Math" panose="02040503050406030204" charset="0"/>
                          <a:cs typeface="Cambria Math" panose="02040503050406030204" charset="0"/>
                        </a:rPr>
                        <m:t>=</m:t>
                      </m:r>
                      <m:f>
                        <m:fPr>
                          <m:ctrlPr>
                            <a:rPr lang="en-US" altLang="zh-CN" i="1">
                              <a:latin typeface="Cambria Math" panose="02040503050406030204" charset="0"/>
                              <a:cs typeface="Cambria Math" panose="02040503050406030204" charset="0"/>
                            </a:rPr>
                          </m:ctrlPr>
                        </m:fPr>
                        <m:num>
                          <m:r>
                            <a:rPr lang="en-US" altLang="zh-CN" i="1">
                              <a:latin typeface="Cambria Math" panose="02040503050406030204" charset="0"/>
                              <a:cs typeface="Cambria Math" panose="02040503050406030204" charset="0"/>
                            </a:rPr>
                            <m:t>1</m:t>
                          </m:r>
                        </m:num>
                        <m:den>
                          <m:rad>
                            <m:radPr>
                              <m:degHide m:val="on"/>
                              <m:ctrlPr>
                                <a:rPr lang="en-US" altLang="zh-CN" i="1">
                                  <a:latin typeface="Cambria Math" panose="02040503050406030204" charset="0"/>
                                  <a:cs typeface="Cambria Math" panose="02040503050406030204" charset="0"/>
                                </a:rPr>
                              </m:ctrlPr>
                            </m:radPr>
                            <m:deg/>
                            <m:e>
                              <m:r>
                                <a:rPr lang="en-US" altLang="zh-CN" i="1">
                                  <a:latin typeface="Cambria Math" panose="02040503050406030204" charset="0"/>
                                  <a:cs typeface="Cambria Math" panose="02040503050406030204" charset="0"/>
                                </a:rPr>
                                <m:t>𝐿𝐶</m:t>
                              </m:r>
                            </m:e>
                          </m:rad>
                        </m:den>
                      </m:f>
                      <m:rad>
                        <m:radPr>
                          <m:degHide m:val="on"/>
                          <m:ctrlPr>
                            <a:rPr lang="en-US" altLang="zh-CN" i="1">
                              <a:latin typeface="Cambria Math" panose="02040503050406030204" charset="0"/>
                              <a:cs typeface="Cambria Math" panose="02040503050406030204" charset="0"/>
                            </a:rPr>
                          </m:ctrlPr>
                        </m:radPr>
                        <m:deg/>
                        <m:e>
                          <m:r>
                            <a:rPr lang="en-US" altLang="zh-CN" i="1">
                              <a:latin typeface="Cambria Math" panose="02040503050406030204" charset="0"/>
                              <a:cs typeface="Cambria Math" panose="02040503050406030204" charset="0"/>
                            </a:rPr>
                            <m:t>1</m:t>
                          </m:r>
                          <m:r>
                            <a:rPr lang="en-US" altLang="zh-CN" i="1">
                              <a:latin typeface="Cambria Math" panose="02040503050406030204" charset="0"/>
                              <a:cs typeface="Cambria Math" panose="02040503050406030204" charset="0"/>
                            </a:rPr>
                            <m:t>−</m:t>
                          </m:r>
                          <m:f>
                            <m:fPr>
                              <m:ctrlPr>
                                <a:rPr lang="en-US" altLang="zh-CN" i="1">
                                  <a:latin typeface="Cambria Math" panose="02040503050406030204" charset="0"/>
                                  <a:cs typeface="Cambria Math" panose="02040503050406030204" charset="0"/>
                                </a:rPr>
                              </m:ctrlPr>
                            </m:fPr>
                            <m:num>
                              <m:sSup>
                                <m:sSupPr>
                                  <m:ctrlPr>
                                    <a:rPr lang="en-US" altLang="zh-CN" i="1">
                                      <a:latin typeface="Cambria Math" panose="02040503050406030204" charset="0"/>
                                      <a:cs typeface="Cambria Math" panose="02040503050406030204" charset="0"/>
                                    </a:rPr>
                                  </m:ctrlPr>
                                </m:sSupPr>
                                <m:e>
                                  <m:r>
                                    <a:rPr lang="en-US" altLang="zh-CN" i="1">
                                      <a:latin typeface="Cambria Math" panose="02040503050406030204" charset="0"/>
                                      <a:cs typeface="Cambria Math" panose="02040503050406030204" charset="0"/>
                                    </a:rPr>
                                    <m:t>𝑅</m:t>
                                  </m:r>
                                </m:e>
                                <m:sup>
                                  <m:r>
                                    <a:rPr lang="en-US" altLang="zh-CN" i="1">
                                      <a:latin typeface="Cambria Math" panose="02040503050406030204" charset="0"/>
                                      <a:cs typeface="Cambria Math" panose="02040503050406030204" charset="0"/>
                                    </a:rPr>
                                    <m:t>2</m:t>
                                  </m:r>
                                </m:sup>
                              </m:sSup>
                              <m:r>
                                <a:rPr lang="en-US" altLang="zh-CN" i="1">
                                  <a:latin typeface="Cambria Math" panose="02040503050406030204" charset="0"/>
                                  <a:cs typeface="Cambria Math" panose="02040503050406030204" charset="0"/>
                                </a:rPr>
                                <m:t>𝐶</m:t>
                              </m:r>
                            </m:num>
                            <m:den>
                              <m:r>
                                <a:rPr lang="en-US" altLang="zh-CN" i="1">
                                  <a:latin typeface="Cambria Math" panose="02040503050406030204" charset="0"/>
                                  <a:cs typeface="Cambria Math" panose="02040503050406030204" charset="0"/>
                                </a:rPr>
                                <m:t>𝐿</m:t>
                              </m:r>
                            </m:den>
                          </m:f>
                        </m:e>
                      </m:rad>
                    </m:oMath>
                  </m:oMathPara>
                </a14:m>
                <a:endParaRPr lang="zh-CN" altLang="en-US"/>
              </a:p>
            </p:txBody>
          </p:sp>
        </mc:Choice>
        <mc:Fallback>
          <p:sp>
            <p:nvSpPr>
              <p:cNvPr id="6" name="文本框 5"/>
              <p:cNvSpPr txBox="1">
                <a:spLocks noRot="1" noChangeAspect="1" noMove="1" noResize="1" noEditPoints="1" noAdjustHandles="1" noChangeArrowheads="1" noChangeShapeType="1" noTextEdit="1"/>
              </p:cNvSpPr>
              <p:nvPr/>
            </p:nvSpPr>
            <p:spPr>
              <a:xfrm>
                <a:off x="2585021" y="2062099"/>
                <a:ext cx="3408680" cy="905510"/>
              </a:xfrm>
              <a:prstGeom prst="rect">
                <a:avLst/>
              </a:prstGeom>
              <a:blipFill rotWithShape="1">
                <a:blip r:embed="rId1"/>
                <a:stretch>
                  <a:fillRect l="-17" t="-28" r="17" b="28"/>
                </a:stretch>
              </a:blipFill>
            </p:spPr>
            <p:txBody>
              <a:bodyPr/>
              <a:lstStyle/>
              <a:p>
                <a:r>
                  <a:rPr lang="zh-CN" altLang="en-US">
                    <a:noFill/>
                  </a:rPr>
                  <a:t> </a:t>
                </a:r>
              </a:p>
            </p:txBody>
          </p:sp>
        </mc:Fallback>
      </mc:AlternateContent>
      <p:sp>
        <p:nvSpPr>
          <p:cNvPr id="7" name="文本框 6"/>
          <p:cNvSpPr txBox="1"/>
          <p:nvPr/>
        </p:nvSpPr>
        <p:spPr>
          <a:xfrm>
            <a:off x="1895475" y="3014345"/>
            <a:ext cx="800735" cy="460375"/>
          </a:xfrm>
          <a:prstGeom prst="rect">
            <a:avLst/>
          </a:prstGeom>
          <a:noFill/>
        </p:spPr>
        <p:txBody>
          <a:bodyPr wrap="square" rtlCol="0" anchor="t">
            <a:spAutoFit/>
          </a:bodyPr>
          <a:p>
            <a:r>
              <a:rPr lang="zh-CN" altLang="en-US" sz="2400">
                <a:latin typeface="黑体" panose="02010609060101010101" pitchFamily="49" charset="-122"/>
                <a:ea typeface="黑体" panose="02010609060101010101" pitchFamily="49" charset="-122"/>
              </a:rPr>
              <a:t>或</a:t>
            </a:r>
            <a:endParaRPr lang="zh-CN" altLang="en-US" sz="2400">
              <a:latin typeface="黑体" panose="02010609060101010101" pitchFamily="49" charset="-122"/>
              <a:ea typeface="黑体" panose="02010609060101010101" pitchFamily="49" charset="-122"/>
            </a:endParaRPr>
          </a:p>
        </p:txBody>
      </p:sp>
      <mc:AlternateContent xmlns:mc="http://schemas.openxmlformats.org/markup-compatibility/2006">
        <mc:Choice xmlns:a14="http://schemas.microsoft.com/office/drawing/2010/main" Requires="a14">
          <p:sp>
            <p:nvSpPr>
              <p:cNvPr id="10" name="文本框 9"/>
              <p:cNvSpPr txBox="1"/>
              <p:nvPr/>
            </p:nvSpPr>
            <p:spPr>
              <a:xfrm>
                <a:off x="2975546" y="3043809"/>
                <a:ext cx="2378075" cy="904875"/>
              </a:xfrm>
              <a:prstGeom prst="rect">
                <a:avLst/>
              </a:prstGeom>
              <a:solidFill>
                <a:schemeClr val="bg1"/>
              </a:solidFill>
            </p:spPr>
            <p:txBody>
              <a:bodyPr wrap="none" rtlCol="0" anchor="t">
                <a:spAutoFit/>
              </a:bodyPr>
              <a:p>
                <a:pPr algn="l"/>
                <a14:m>
                  <m:oMathPara xmlns:m="http://schemas.openxmlformats.org/officeDocument/2006/math">
                    <m:oMathParaPr>
                      <m:jc m:val="centerGroup"/>
                    </m:oMathParaPr>
                    <m:oMath xmlns:m="http://schemas.openxmlformats.org/officeDocument/2006/math">
                      <m:sSub>
                        <m:sSubPr>
                          <m:ctrlPr>
                            <a:rPr lang="en-US" altLang="zh-CN" i="1">
                              <a:latin typeface="Cambria Math" panose="02040503050406030204" charset="0"/>
                              <a:cs typeface="Cambria Math" panose="02040503050406030204" charset="0"/>
                            </a:rPr>
                          </m:ctrlPr>
                        </m:sSubPr>
                        <m:e>
                          <m:r>
                            <a:rPr lang="en-US" altLang="zh-CN" i="1">
                              <a:latin typeface="Cambria Math" panose="02040503050406030204" charset="0"/>
                              <a:cs typeface="Cambria Math" panose="02040503050406030204" charset="0"/>
                            </a:rPr>
                            <m:t>𝑓</m:t>
                          </m:r>
                        </m:e>
                        <m:sub>
                          <m:r>
                            <a:rPr lang="en-US" altLang="zh-CN" i="1">
                              <a:latin typeface="Cambria Math" panose="02040503050406030204" charset="0"/>
                              <a:cs typeface="Cambria Math" panose="02040503050406030204" charset="0"/>
                            </a:rPr>
                            <m:t>0</m:t>
                          </m:r>
                        </m:sub>
                      </m:sSub>
                      <m:r>
                        <a:rPr lang="en-US" altLang="zh-CN" i="1">
                          <a:latin typeface="Cambria Math" panose="02040503050406030204" charset="0"/>
                          <a:cs typeface="Cambria Math" panose="02040503050406030204" charset="0"/>
                        </a:rPr>
                        <m:t>=</m:t>
                      </m:r>
                      <m:f>
                        <m:fPr>
                          <m:ctrlPr>
                            <a:rPr lang="en-US" altLang="zh-CN" i="1">
                              <a:latin typeface="Cambria Math" panose="02040503050406030204" charset="0"/>
                              <a:cs typeface="Cambria Math" panose="02040503050406030204" charset="0"/>
                            </a:rPr>
                          </m:ctrlPr>
                        </m:fPr>
                        <m:num>
                          <m:r>
                            <a:rPr lang="en-US" altLang="zh-CN" i="1">
                              <a:latin typeface="Cambria Math" panose="02040503050406030204" charset="0"/>
                              <a:cs typeface="Cambria Math" panose="02040503050406030204" charset="0"/>
                            </a:rPr>
                            <m:t>1</m:t>
                          </m:r>
                        </m:num>
                        <m:den>
                          <m:r>
                            <a:rPr lang="en-US" altLang="zh-CN" i="1">
                              <a:latin typeface="Cambria Math" panose="02040503050406030204" charset="0"/>
                              <a:cs typeface="Cambria Math" panose="02040503050406030204" charset="0"/>
                            </a:rPr>
                            <m:t>2</m:t>
                          </m:r>
                          <m:r>
                            <a:rPr lang="en-US" altLang="zh-CN" i="1">
                              <a:latin typeface="Cambria Math" panose="02040503050406030204" charset="0"/>
                              <a:cs typeface="Cambria Math" panose="02040503050406030204" charset="0"/>
                            </a:rPr>
                            <m:t>𝜋</m:t>
                          </m:r>
                          <m:rad>
                            <m:radPr>
                              <m:degHide m:val="on"/>
                              <m:ctrlPr>
                                <a:rPr lang="en-US" altLang="zh-CN" i="1">
                                  <a:latin typeface="Cambria Math" panose="02040503050406030204" charset="0"/>
                                  <a:cs typeface="Cambria Math" panose="02040503050406030204" charset="0"/>
                                </a:rPr>
                              </m:ctrlPr>
                            </m:radPr>
                            <m:deg/>
                            <m:e>
                              <m:r>
                                <a:rPr lang="en-US" altLang="zh-CN" i="1">
                                  <a:latin typeface="Cambria Math" panose="02040503050406030204" charset="0"/>
                                  <a:cs typeface="Cambria Math" panose="02040503050406030204" charset="0"/>
                                </a:rPr>
                                <m:t>𝐿𝐶</m:t>
                              </m:r>
                            </m:e>
                          </m:rad>
                        </m:den>
                      </m:f>
                      <m:rad>
                        <m:radPr>
                          <m:degHide m:val="on"/>
                          <m:ctrlPr>
                            <a:rPr lang="en-US" altLang="zh-CN" i="1">
                              <a:latin typeface="Cambria Math" panose="02040503050406030204" charset="0"/>
                              <a:cs typeface="Cambria Math" panose="02040503050406030204" charset="0"/>
                            </a:rPr>
                          </m:ctrlPr>
                        </m:radPr>
                        <m:deg/>
                        <m:e>
                          <m:r>
                            <a:rPr lang="en-US" altLang="zh-CN" i="1">
                              <a:latin typeface="Cambria Math" panose="02040503050406030204" charset="0"/>
                              <a:cs typeface="Cambria Math" panose="02040503050406030204" charset="0"/>
                            </a:rPr>
                            <m:t>1</m:t>
                          </m:r>
                          <m:r>
                            <a:rPr lang="en-US" altLang="zh-CN" i="1">
                              <a:latin typeface="Cambria Math" panose="02040503050406030204" charset="0"/>
                              <a:cs typeface="Cambria Math" panose="02040503050406030204" charset="0"/>
                            </a:rPr>
                            <m:t>−</m:t>
                          </m:r>
                          <m:f>
                            <m:fPr>
                              <m:ctrlPr>
                                <a:rPr lang="en-US" altLang="zh-CN" i="1">
                                  <a:latin typeface="Cambria Math" panose="02040503050406030204" charset="0"/>
                                  <a:cs typeface="Cambria Math" panose="02040503050406030204" charset="0"/>
                                </a:rPr>
                              </m:ctrlPr>
                            </m:fPr>
                            <m:num>
                              <m:sSup>
                                <m:sSupPr>
                                  <m:ctrlPr>
                                    <a:rPr lang="en-US" altLang="zh-CN" i="1">
                                      <a:latin typeface="Cambria Math" panose="02040503050406030204" charset="0"/>
                                      <a:cs typeface="Cambria Math" panose="02040503050406030204" charset="0"/>
                                    </a:rPr>
                                  </m:ctrlPr>
                                </m:sSupPr>
                                <m:e>
                                  <m:r>
                                    <a:rPr lang="en-US" altLang="zh-CN" i="1">
                                      <a:latin typeface="Cambria Math" panose="02040503050406030204" charset="0"/>
                                      <a:cs typeface="Cambria Math" panose="02040503050406030204" charset="0"/>
                                    </a:rPr>
                                    <m:t>𝑅</m:t>
                                  </m:r>
                                </m:e>
                                <m:sup>
                                  <m:r>
                                    <a:rPr lang="en-US" altLang="zh-CN" i="1">
                                      <a:latin typeface="Cambria Math" panose="02040503050406030204" charset="0"/>
                                      <a:cs typeface="Cambria Math" panose="02040503050406030204" charset="0"/>
                                    </a:rPr>
                                    <m:t>2</m:t>
                                  </m:r>
                                </m:sup>
                              </m:sSup>
                              <m:r>
                                <a:rPr lang="en-US" altLang="zh-CN" i="1">
                                  <a:latin typeface="Cambria Math" panose="02040503050406030204" charset="0"/>
                                  <a:cs typeface="Cambria Math" panose="02040503050406030204" charset="0"/>
                                </a:rPr>
                                <m:t>𝐶</m:t>
                              </m:r>
                            </m:num>
                            <m:den>
                              <m:r>
                                <a:rPr lang="en-US" altLang="zh-CN" i="1">
                                  <a:latin typeface="Cambria Math" panose="02040503050406030204" charset="0"/>
                                  <a:cs typeface="Cambria Math" panose="02040503050406030204" charset="0"/>
                                </a:rPr>
                                <m:t>𝐿</m:t>
                              </m:r>
                            </m:den>
                          </m:f>
                        </m:e>
                      </m:rad>
                    </m:oMath>
                  </m:oMathPara>
                </a14:m>
                <a:endParaRPr lang="zh-CN" altLang="en-US"/>
              </a:p>
            </p:txBody>
          </p:sp>
        </mc:Choice>
        <mc:Fallback>
          <p:sp>
            <p:nvSpPr>
              <p:cNvPr id="10" name="文本框 9"/>
              <p:cNvSpPr txBox="1">
                <a:spLocks noRot="1" noChangeAspect="1" noMove="1" noResize="1" noEditPoints="1" noAdjustHandles="1" noChangeArrowheads="1" noChangeShapeType="1" noTextEdit="1"/>
              </p:cNvSpPr>
              <p:nvPr/>
            </p:nvSpPr>
            <p:spPr>
              <a:xfrm>
                <a:off x="2975546" y="3043809"/>
                <a:ext cx="2378075" cy="904875"/>
              </a:xfrm>
              <a:prstGeom prst="rect">
                <a:avLst/>
              </a:prstGeom>
              <a:blipFill rotWithShape="1">
                <a:blip r:embed="rId2"/>
                <a:stretch>
                  <a:fillRect l="-24" t="-28" r="24" b="28"/>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11" name="文本框 10"/>
              <p:cNvSpPr txBox="1"/>
              <p:nvPr/>
            </p:nvSpPr>
            <p:spPr>
              <a:xfrm>
                <a:off x="431800" y="4090035"/>
                <a:ext cx="8512175" cy="2321560"/>
              </a:xfrm>
              <a:prstGeom prst="rect">
                <a:avLst/>
              </a:prstGeom>
              <a:noFill/>
            </p:spPr>
            <p:txBody>
              <a:bodyPr wrap="square" rtlCol="0" anchor="t">
                <a:spAutoFit/>
              </a:bodyPr>
              <a:p>
                <a:r>
                  <a:rPr lang="zh-CN" altLang="en-US" sz="2400">
                    <a:latin typeface="黑体" panose="02010609060101010101" pitchFamily="49" charset="-122"/>
                    <a:ea typeface="黑体" panose="02010609060101010101" pitchFamily="49" charset="-122"/>
                    <a:cs typeface="黑体" panose="02010609060101010101" pitchFamily="49" charset="-122"/>
                  </a:rPr>
                  <a:t>由上式可见，电路的谐振频率完全由电路参数来决定，只有当</a:t>
                </a:r>
                <a14:m>
                  <m:oMath xmlns:m="http://schemas.openxmlformats.org/officeDocument/2006/math">
                    <m:r>
                      <a:rPr lang="en-US" altLang="zh-CN" sz="2400" i="1">
                        <a:latin typeface="Cambria Math" panose="02040503050406030204" charset="0"/>
                        <a:cs typeface="Cambria Math" panose="02040503050406030204" charset="0"/>
                      </a:rPr>
                      <m:t>1</m:t>
                    </m:r>
                    <m:r>
                      <a:rPr lang="en-US" altLang="zh-CN" sz="2400" i="1">
                        <a:latin typeface="Cambria Math" panose="02040503050406030204" charset="0"/>
                        <a:cs typeface="Cambria Math" panose="02040503050406030204" charset="0"/>
                      </a:rPr>
                      <m:t>−</m:t>
                    </m:r>
                    <m:f>
                      <m:fPr>
                        <m:ctrlPr>
                          <a:rPr lang="en-US" altLang="zh-CN" sz="2400" i="1">
                            <a:latin typeface="Cambria Math" panose="02040503050406030204" charset="0"/>
                            <a:cs typeface="Cambria Math" panose="02040503050406030204" charset="0"/>
                          </a:rPr>
                        </m:ctrlPr>
                      </m:fPr>
                      <m:num>
                        <m:sSup>
                          <m:sSupPr>
                            <m:ctrlPr>
                              <a:rPr lang="en-US" altLang="zh-CN" sz="2400" i="1">
                                <a:latin typeface="Cambria Math" panose="02040503050406030204" charset="0"/>
                                <a:cs typeface="Cambria Math" panose="02040503050406030204" charset="0"/>
                              </a:rPr>
                            </m:ctrlPr>
                          </m:sSupPr>
                          <m:e>
                            <m:r>
                              <a:rPr lang="en-US" altLang="zh-CN" sz="2400" i="1">
                                <a:latin typeface="Cambria Math" panose="02040503050406030204" charset="0"/>
                                <a:cs typeface="Cambria Math" panose="02040503050406030204" charset="0"/>
                              </a:rPr>
                              <m:t>𝑅</m:t>
                            </m:r>
                          </m:e>
                          <m:sup>
                            <m:r>
                              <a:rPr lang="en-US" altLang="zh-CN" sz="2400" i="1">
                                <a:latin typeface="Cambria Math" panose="02040503050406030204" charset="0"/>
                                <a:cs typeface="Cambria Math" panose="02040503050406030204" charset="0"/>
                              </a:rPr>
                              <m:t>2</m:t>
                            </m:r>
                          </m:sup>
                        </m:sSup>
                        <m:r>
                          <a:rPr lang="en-US" altLang="zh-CN" sz="2400" i="1">
                            <a:latin typeface="Cambria Math" panose="02040503050406030204" charset="0"/>
                            <a:cs typeface="Cambria Math" panose="02040503050406030204" charset="0"/>
                          </a:rPr>
                          <m:t>𝐶</m:t>
                        </m:r>
                      </m:num>
                      <m:den>
                        <m:r>
                          <a:rPr lang="en-US" altLang="zh-CN" sz="2400" i="1">
                            <a:latin typeface="Cambria Math" panose="02040503050406030204" charset="0"/>
                            <a:cs typeface="Cambria Math" panose="02040503050406030204" charset="0"/>
                          </a:rPr>
                          <m:t>𝐿</m:t>
                        </m:r>
                      </m:den>
                    </m:f>
                    <m:r>
                      <a:rPr lang="en-US" altLang="zh-CN" sz="2400" i="1">
                        <a:latin typeface="Cambria Math" panose="02040503050406030204" charset="0"/>
                        <a:cs typeface="Cambria Math" panose="02040503050406030204" charset="0"/>
                      </a:rPr>
                      <m:t>&gt;</m:t>
                    </m:r>
                    <m:r>
                      <a:rPr lang="en-US" altLang="zh-CN" sz="2400" i="1">
                        <a:latin typeface="Cambria Math" panose="02040503050406030204" charset="0"/>
                        <a:cs typeface="Cambria Math" panose="02040503050406030204" charset="0"/>
                      </a:rPr>
                      <m:t>0</m:t>
                    </m:r>
                  </m:oMath>
                </a14:m>
                <a:r>
                  <a:rPr lang="zh-CN" altLang="en-US" sz="2400">
                    <a:latin typeface="黑体" panose="02010609060101010101" pitchFamily="49" charset="-122"/>
                    <a:ea typeface="黑体" panose="02010609060101010101" pitchFamily="49" charset="-122"/>
                    <a:cs typeface="黑体" panose="02010609060101010101" pitchFamily="49" charset="-122"/>
                  </a:rPr>
                  <a:t>，即</a:t>
                </a:r>
                <a14:m>
                  <m:oMath xmlns:m="http://schemas.openxmlformats.org/officeDocument/2006/math">
                    <m:r>
                      <m:rPr>
                        <m:sty m:val="p"/>
                      </m:rPr>
                      <a:rPr lang="en-US" altLang="zh-CN" sz="2400">
                        <a:latin typeface="Cambria Math" panose="02040503050406030204" charset="0"/>
                        <a:ea typeface="黑体" panose="02010609060101010101" pitchFamily="49" charset="-122"/>
                        <a:cs typeface="Cambria Math" panose="02040503050406030204" charset="0"/>
                      </a:rPr>
                      <m:t>R</m:t>
                    </m:r>
                    <m:r>
                      <a:rPr lang="en-US" altLang="zh-CN" sz="2400">
                        <a:latin typeface="Cambria Math" panose="02040503050406030204" charset="0"/>
                        <a:ea typeface="黑体" panose="02010609060101010101" pitchFamily="49" charset="-122"/>
                        <a:cs typeface="Cambria Math" panose="02040503050406030204" charset="0"/>
                      </a:rPr>
                      <m:t>&lt;</m:t>
                    </m:r>
                    <m:rad>
                      <m:radPr>
                        <m:degHide m:val="on"/>
                        <m:ctrlPr>
                          <a:rPr lang="en-US" altLang="zh-CN" sz="2400" i="1">
                            <a:latin typeface="Cambria Math" panose="02040503050406030204" charset="0"/>
                            <a:ea typeface="黑体" panose="02010609060101010101" pitchFamily="49" charset="-122"/>
                            <a:cs typeface="Cambria Math" panose="02040503050406030204" charset="0"/>
                          </a:rPr>
                        </m:ctrlPr>
                      </m:radPr>
                      <m:deg/>
                      <m:e>
                        <m:f>
                          <m:fPr>
                            <m:ctrlPr>
                              <a:rPr lang="en-US" altLang="zh-CN" sz="2400" i="1">
                                <a:latin typeface="Cambria Math" panose="02040503050406030204" charset="0"/>
                                <a:ea typeface="黑体" panose="02010609060101010101" pitchFamily="49" charset="-122"/>
                                <a:cs typeface="Cambria Math" panose="02040503050406030204" charset="0"/>
                              </a:rPr>
                            </m:ctrlPr>
                          </m:fPr>
                          <m:num>
                            <m:r>
                              <a:rPr lang="en-US" altLang="zh-CN" sz="2400" i="1">
                                <a:latin typeface="Cambria Math" panose="02040503050406030204" charset="0"/>
                                <a:ea typeface="黑体" panose="02010609060101010101" pitchFamily="49" charset="-122"/>
                                <a:cs typeface="Cambria Math" panose="02040503050406030204" charset="0"/>
                              </a:rPr>
                              <m:t>𝐿</m:t>
                            </m:r>
                          </m:num>
                          <m:den>
                            <m:r>
                              <a:rPr lang="en-US" altLang="zh-CN" sz="2400" i="1">
                                <a:latin typeface="Cambria Math" panose="02040503050406030204" charset="0"/>
                                <a:ea typeface="黑体" panose="02010609060101010101" pitchFamily="49" charset="-122"/>
                                <a:cs typeface="Cambria Math" panose="02040503050406030204" charset="0"/>
                              </a:rPr>
                              <m:t>𝐶</m:t>
                            </m:r>
                          </m:den>
                        </m:f>
                      </m:e>
                    </m:rad>
                  </m:oMath>
                </a14:m>
                <a:r>
                  <a:rPr lang="zh-CN" altLang="en-US" sz="2400">
                    <a:latin typeface="黑体" panose="02010609060101010101" pitchFamily="49" charset="-122"/>
                    <a:ea typeface="黑体" panose="02010609060101010101" pitchFamily="49" charset="-122"/>
                    <a:cs typeface="黑体" panose="02010609060101010101" pitchFamily="49" charset="-122"/>
                  </a:rPr>
                  <a:t>时，</a:t>
                </a:r>
                <a14:m>
                  <m:oMath xmlns:m="http://schemas.openxmlformats.org/officeDocument/2006/math">
                    <m:sSub>
                      <m:sSubPr>
                        <m:ctrlPr>
                          <a:rPr lang="en-US" altLang="zh-CN" sz="2400" i="1">
                            <a:latin typeface="Cambria Math" panose="02040503050406030204" charset="0"/>
                            <a:ea typeface="黑体" panose="02010609060101010101" pitchFamily="49" charset="-122"/>
                            <a:cs typeface="Cambria Math" panose="02040503050406030204" charset="0"/>
                          </a:rPr>
                        </m:ctrlPr>
                      </m:sSubPr>
                      <m:e>
                        <m:r>
                          <a:rPr lang="en-US" altLang="zh-CN" sz="2400" i="1">
                            <a:latin typeface="Cambria Math" panose="02040503050406030204" charset="0"/>
                            <a:ea typeface="黑体" panose="02010609060101010101" pitchFamily="49" charset="-122"/>
                            <a:cs typeface="Cambria Math" panose="02040503050406030204" charset="0"/>
                          </a:rPr>
                          <m:t>𝜔</m:t>
                        </m:r>
                      </m:e>
                      <m:sub>
                        <m:r>
                          <a:rPr lang="en-US" altLang="zh-CN" sz="2400" i="1">
                            <a:latin typeface="Cambria Math" panose="02040503050406030204" charset="0"/>
                            <a:ea typeface="黑体" panose="02010609060101010101" pitchFamily="49" charset="-122"/>
                            <a:cs typeface="Cambria Math" panose="02040503050406030204" charset="0"/>
                          </a:rPr>
                          <m:t>0</m:t>
                        </m:r>
                      </m:sub>
                    </m:sSub>
                  </m:oMath>
                </a14:m>
                <a:r>
                  <a:rPr lang="zh-CN" altLang="en-US" sz="2400">
                    <a:latin typeface="黑体" panose="02010609060101010101" pitchFamily="49" charset="-122"/>
                    <a:ea typeface="黑体" panose="02010609060101010101" pitchFamily="49" charset="-122"/>
                    <a:cs typeface="黑体" panose="02010609060101010101" pitchFamily="49" charset="-122"/>
                  </a:rPr>
                  <a:t>才为实数，电路才有谐振频率，电路才能通过调节频率达到谐振；反之，若</a:t>
                </a:r>
                <a14:m>
                  <m:oMath xmlns:m="http://schemas.openxmlformats.org/officeDocument/2006/math">
                    <m:r>
                      <m:rPr>
                        <m:sty m:val="p"/>
                      </m:rPr>
                      <a:rPr lang="en-US" altLang="zh-CN" sz="2400">
                        <a:latin typeface="Cambria Math" panose="02040503050406030204" charset="0"/>
                        <a:ea typeface="黑体" panose="02010609060101010101" pitchFamily="49" charset="-122"/>
                        <a:cs typeface="Cambria Math" panose="02040503050406030204" charset="0"/>
                      </a:rPr>
                      <m:t>R</m:t>
                    </m:r>
                    <m:r>
                      <a:rPr lang="en-US" altLang="zh-CN" sz="2400">
                        <a:latin typeface="Cambria Math" panose="02040503050406030204" charset="0"/>
                        <a:ea typeface="黑体" panose="02010609060101010101" pitchFamily="49" charset="-122"/>
                        <a:cs typeface="Cambria Math" panose="02040503050406030204" charset="0"/>
                      </a:rPr>
                      <m:t>&gt;</m:t>
                    </m:r>
                    <m:rad>
                      <m:radPr>
                        <m:degHide m:val="on"/>
                        <m:ctrlPr>
                          <a:rPr lang="en-US" altLang="zh-CN" sz="2400" i="1">
                            <a:latin typeface="Cambria Math" panose="02040503050406030204" charset="0"/>
                            <a:ea typeface="黑体" panose="02010609060101010101" pitchFamily="49" charset="-122"/>
                            <a:cs typeface="Cambria Math" panose="02040503050406030204" charset="0"/>
                          </a:rPr>
                        </m:ctrlPr>
                      </m:radPr>
                      <m:deg/>
                      <m:e>
                        <m:f>
                          <m:fPr>
                            <m:ctrlPr>
                              <a:rPr lang="en-US" altLang="zh-CN" sz="2400" i="1">
                                <a:latin typeface="Cambria Math" panose="02040503050406030204" charset="0"/>
                                <a:ea typeface="黑体" panose="02010609060101010101" pitchFamily="49" charset="-122"/>
                                <a:cs typeface="Cambria Math" panose="02040503050406030204" charset="0"/>
                              </a:rPr>
                            </m:ctrlPr>
                          </m:fPr>
                          <m:num>
                            <m:r>
                              <a:rPr lang="en-US" altLang="zh-CN" sz="2400" i="1">
                                <a:latin typeface="Cambria Math" panose="02040503050406030204" charset="0"/>
                                <a:ea typeface="黑体" panose="02010609060101010101" pitchFamily="49" charset="-122"/>
                                <a:cs typeface="Cambria Math" panose="02040503050406030204" charset="0"/>
                              </a:rPr>
                              <m:t>𝐿</m:t>
                            </m:r>
                          </m:num>
                          <m:den>
                            <m:r>
                              <a:rPr lang="en-US" altLang="zh-CN" sz="2400" i="1">
                                <a:latin typeface="Cambria Math" panose="02040503050406030204" charset="0"/>
                                <a:ea typeface="黑体" panose="02010609060101010101" pitchFamily="49" charset="-122"/>
                                <a:cs typeface="Cambria Math" panose="02040503050406030204" charset="0"/>
                              </a:rPr>
                              <m:t>𝐶</m:t>
                            </m:r>
                          </m:den>
                        </m:f>
                      </m:e>
                    </m:rad>
                  </m:oMath>
                </a14:m>
                <a:r>
                  <a:rPr lang="zh-CN" altLang="en-US" sz="2400">
                    <a:latin typeface="黑体" panose="02010609060101010101" pitchFamily="49" charset="-122"/>
                    <a:ea typeface="黑体" panose="02010609060101010101" pitchFamily="49" charset="-122"/>
                    <a:cs typeface="黑体" panose="02010609060101010101" pitchFamily="49" charset="-122"/>
                    <a:sym typeface="+mn-ea"/>
                  </a:rPr>
                  <a:t>，</a:t>
                </a:r>
                <a:r>
                  <a:rPr lang="zh-CN" altLang="en-US" sz="2400">
                    <a:latin typeface="黑体" panose="02010609060101010101" pitchFamily="49" charset="-122"/>
                    <a:ea typeface="黑体" panose="02010609060101010101" pitchFamily="49" charset="-122"/>
                    <a:cs typeface="黑体" panose="02010609060101010101" pitchFamily="49" charset="-122"/>
                  </a:rPr>
                  <a:t>谐振频率为虚数，则电路不可能发生谐振。</a:t>
                </a:r>
                <a:endParaRPr lang="zh-CN" altLang="en-US" sz="2400">
                  <a:latin typeface="黑体" panose="02010609060101010101" pitchFamily="49" charset="-122"/>
                  <a:ea typeface="黑体" panose="02010609060101010101" pitchFamily="49" charset="-122"/>
                  <a:cs typeface="黑体" panose="02010609060101010101" pitchFamily="49" charset="-122"/>
                </a:endParaRPr>
              </a:p>
            </p:txBody>
          </p:sp>
        </mc:Choice>
        <mc:Fallback>
          <p:sp>
            <p:nvSpPr>
              <p:cNvPr id="11" name="文本框 10"/>
              <p:cNvSpPr txBox="1">
                <a:spLocks noRot="1" noChangeAspect="1" noMove="1" noResize="1" noEditPoints="1" noAdjustHandles="1" noChangeArrowheads="1" noChangeShapeType="1" noTextEdit="1"/>
              </p:cNvSpPr>
              <p:nvPr/>
            </p:nvSpPr>
            <p:spPr>
              <a:xfrm>
                <a:off x="431800" y="4090035"/>
                <a:ext cx="8512175" cy="2321560"/>
              </a:xfrm>
              <a:prstGeom prst="rect">
                <a:avLst/>
              </a:prstGeom>
              <a:blipFill rotWithShape="1">
                <a:blip r:embed="rId3"/>
                <a:stretch>
                  <a:fillRect/>
                </a:stretch>
              </a:blipFill>
            </p:spPr>
            <p:txBody>
              <a:bodyPr/>
              <a:lstStyle/>
              <a:p>
                <a:r>
                  <a:rPr lang="zh-CN" altLang="en-US">
                    <a:noFill/>
                  </a:rPr>
                  <a:t> </a:t>
                </a:r>
              </a:p>
            </p:txBody>
          </p:sp>
        </mc:Fallback>
      </mc:AlternateContent>
    </p:spTree>
    <p:custDataLst>
      <p:tags r:id="rId4"/>
    </p:custData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8" name="图片 4"/>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1425575" y="2257425"/>
            <a:ext cx="5755640" cy="3813175"/>
          </a:xfrm>
          <a:prstGeom prst="rect">
            <a:avLst/>
          </a:prstGeom>
          <a:noFill/>
          <a:ln w="28575">
            <a:solidFill>
              <a:srgbClr val="FFC000"/>
            </a:solidFill>
            <a:miter lim="800000"/>
            <a:headEnd/>
            <a:tailEnd/>
          </a:ln>
          <a:extLst>
            <a:ext uri="{909E8E84-426E-40DD-AFC4-6F175D3DCCD1}">
              <a14:hiddenFill xmlns:a14="http://schemas.microsoft.com/office/drawing/2010/main">
                <a:solidFill>
                  <a:srgbClr val="FFFFFF"/>
                </a:solidFill>
              </a14:hiddenFill>
            </a:ext>
          </a:extLst>
        </p:spPr>
      </p:pic>
      <p:grpSp>
        <p:nvGrpSpPr>
          <p:cNvPr id="9" name="组合 8"/>
          <p:cNvGrpSpPr/>
          <p:nvPr/>
        </p:nvGrpSpPr>
        <p:grpSpPr>
          <a:xfrm>
            <a:off x="6985" y="414655"/>
            <a:ext cx="9143365" cy="430530"/>
            <a:chOff x="11" y="653"/>
            <a:chExt cx="14399" cy="678"/>
          </a:xfrm>
        </p:grpSpPr>
        <p:grpSp>
          <p:nvGrpSpPr>
            <p:cNvPr id="3" name="组合 2"/>
            <p:cNvGrpSpPr/>
            <p:nvPr/>
          </p:nvGrpSpPr>
          <p:grpSpPr>
            <a:xfrm rot="0">
              <a:off x="6546" y="653"/>
              <a:ext cx="7864" cy="640"/>
              <a:chOff x="6546" y="653"/>
              <a:chExt cx="7864" cy="640"/>
            </a:xfrm>
          </p:grpSpPr>
          <p:grpSp>
            <p:nvGrpSpPr>
              <p:cNvPr id="23" name="组合 22"/>
              <p:cNvGrpSpPr/>
              <p:nvPr/>
            </p:nvGrpSpPr>
            <p:grpSpPr>
              <a:xfrm rot="0">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a:extLst>
                  <a:ext uri="{909E8E84-426E-40DD-AFC4-6F175D3DCCD1}">
                    <a14:hiddenFill xmlns:a14="http://schemas.microsoft.com/office/drawing/2010/main">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4" name="文本框 3"/>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sp>
          <p:nvSpPr>
            <p:cNvPr id="8" name="文本框 7"/>
            <p:cNvSpPr txBox="1"/>
            <p:nvPr/>
          </p:nvSpPr>
          <p:spPr>
            <a:xfrm>
              <a:off x="11" y="654"/>
              <a:ext cx="12276" cy="677"/>
            </a:xfrm>
            <a:prstGeom prst="rect">
              <a:avLst/>
            </a:prstGeom>
            <a:noFill/>
          </p:spPr>
          <p:txBody>
            <a:bodyPr wrap="square" rtlCol="0" anchor="t">
              <a:spAutoFit/>
            </a:bodyPr>
            <a:p>
              <a:pPr>
                <a:spcBef>
                  <a:spcPct val="50000"/>
                </a:spcBef>
              </a:pP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单元12</a:t>
              </a:r>
              <a:r>
                <a:rPr kumimoji="1" lang="en-US" altLang="zh-CN"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交流电路的频率特性</a:t>
              </a:r>
              <a:endPar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sp>
        <p:nvSpPr>
          <p:cNvPr id="5" name="文本框 4"/>
          <p:cNvSpPr txBox="1"/>
          <p:nvPr/>
        </p:nvSpPr>
        <p:spPr>
          <a:xfrm>
            <a:off x="6985" y="899160"/>
            <a:ext cx="4850130" cy="542290"/>
          </a:xfrm>
          <a:prstGeom prst="rect">
            <a:avLst/>
          </a:prstGeom>
          <a:noFill/>
        </p:spPr>
        <p:txBody>
          <a:bodyPr wrap="square" rtlCol="0" anchor="t">
            <a:noAutofit/>
          </a:bodyPr>
          <a:p>
            <a:pPr>
              <a:spcBef>
                <a:spcPct val="50000"/>
              </a:spcBef>
            </a:pPr>
            <a:r>
              <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五、</a:t>
            </a:r>
            <a:r>
              <a:rPr kumimoji="1" lang="en-US" altLang="zh-CN"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并联谐振电路</a:t>
            </a:r>
            <a:endPar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endParaRPr>
          </a:p>
        </p:txBody>
      </p:sp>
      <mc:AlternateContent xmlns:mc="http://schemas.openxmlformats.org/markup-compatibility/2006">
        <mc:Choice xmlns:a14="http://schemas.microsoft.com/office/drawing/2010/main" Requires="a14">
          <p:sp>
            <p:nvSpPr>
              <p:cNvPr id="2" name="文本框 1"/>
              <p:cNvSpPr txBox="1"/>
              <p:nvPr/>
            </p:nvSpPr>
            <p:spPr>
              <a:xfrm>
                <a:off x="1425575" y="1441450"/>
                <a:ext cx="5648960" cy="656590"/>
              </a:xfrm>
              <a:prstGeom prst="rect">
                <a:avLst/>
              </a:prstGeom>
              <a:noFill/>
            </p:spPr>
            <p:txBody>
              <a:bodyPr wrap="square" rtlCol="0" anchor="t">
                <a:spAutoFit/>
              </a:bodyPr>
              <a:p>
                <a:r>
                  <a:rPr lang="zh-CN" altLang="en-US" sz="2400">
                    <a:latin typeface="Cambria Math" panose="02040503050406030204" charset="0"/>
                    <a:cs typeface="Cambria Math" panose="02040503050406030204" charset="0"/>
                  </a:rPr>
                  <a:t>在</a:t>
                </a:r>
                <a14:m>
                  <m:oMath xmlns:m="http://schemas.openxmlformats.org/officeDocument/2006/math">
                    <m:r>
                      <a:rPr lang="en-US" altLang="zh-CN" sz="2400" i="1">
                        <a:latin typeface="Cambria Math" panose="02040503050406030204" charset="0"/>
                        <a:cs typeface="Cambria Math" panose="02040503050406030204" charset="0"/>
                      </a:rPr>
                      <m:t>1</m:t>
                    </m:r>
                    <m:r>
                      <a:rPr lang="en-US" altLang="zh-CN" sz="2400" i="1">
                        <a:latin typeface="Cambria Math" panose="02040503050406030204" charset="0"/>
                        <a:cs typeface="Cambria Math" panose="02040503050406030204" charset="0"/>
                      </a:rPr>
                      <m:t>−</m:t>
                    </m:r>
                    <m:f>
                      <m:fPr>
                        <m:ctrlPr>
                          <a:rPr lang="en-US" altLang="zh-CN" sz="2400" i="1">
                            <a:latin typeface="Cambria Math" panose="02040503050406030204" charset="0"/>
                            <a:cs typeface="Cambria Math" panose="02040503050406030204" charset="0"/>
                          </a:rPr>
                        </m:ctrlPr>
                      </m:fPr>
                      <m:num>
                        <m:sSup>
                          <m:sSupPr>
                            <m:ctrlPr>
                              <a:rPr lang="en-US" altLang="zh-CN" sz="2400" i="1">
                                <a:latin typeface="Cambria Math" panose="02040503050406030204" charset="0"/>
                                <a:cs typeface="Cambria Math" panose="02040503050406030204" charset="0"/>
                              </a:rPr>
                            </m:ctrlPr>
                          </m:sSupPr>
                          <m:e>
                            <m:r>
                              <a:rPr lang="en-US" altLang="zh-CN" sz="2400" i="1">
                                <a:latin typeface="Cambria Math" panose="02040503050406030204" charset="0"/>
                                <a:cs typeface="Cambria Math" panose="02040503050406030204" charset="0"/>
                              </a:rPr>
                              <m:t>𝑅</m:t>
                            </m:r>
                          </m:e>
                          <m:sup>
                            <m:r>
                              <a:rPr lang="en-US" altLang="zh-CN" sz="2400" i="1">
                                <a:latin typeface="Cambria Math" panose="02040503050406030204" charset="0"/>
                                <a:cs typeface="Cambria Math" panose="02040503050406030204" charset="0"/>
                              </a:rPr>
                              <m:t>2</m:t>
                            </m:r>
                          </m:sup>
                        </m:sSup>
                        <m:r>
                          <a:rPr lang="en-US" altLang="zh-CN" sz="2400" i="1">
                            <a:latin typeface="Cambria Math" panose="02040503050406030204" charset="0"/>
                            <a:cs typeface="Cambria Math" panose="02040503050406030204" charset="0"/>
                          </a:rPr>
                          <m:t>𝐶</m:t>
                        </m:r>
                      </m:num>
                      <m:den>
                        <m:r>
                          <a:rPr lang="en-US" altLang="zh-CN" sz="2400" i="1">
                            <a:latin typeface="Cambria Math" panose="02040503050406030204" charset="0"/>
                            <a:cs typeface="Cambria Math" panose="02040503050406030204" charset="0"/>
                          </a:rPr>
                          <m:t>𝐿</m:t>
                        </m:r>
                      </m:den>
                    </m:f>
                    <m:r>
                      <a:rPr lang="en-US" altLang="zh-CN" sz="2400" i="1">
                        <a:latin typeface="Cambria Math" panose="02040503050406030204" charset="0"/>
                        <a:cs typeface="Cambria Math" panose="02040503050406030204" charset="0"/>
                      </a:rPr>
                      <m:t>≈</m:t>
                    </m:r>
                    <m:r>
                      <a:rPr lang="en-US" altLang="zh-CN" sz="2400" i="1">
                        <a:latin typeface="Cambria Math" panose="02040503050406030204" charset="0"/>
                        <a:cs typeface="Cambria Math" panose="02040503050406030204" charset="0"/>
                      </a:rPr>
                      <m:t>1</m:t>
                    </m:r>
                  </m:oMath>
                </a14:m>
                <a:r>
                  <a:rPr lang="zh-CN" altLang="en-US" sz="2400">
                    <a:latin typeface="Cambria Math" panose="02040503050406030204" charset="0"/>
                    <a:cs typeface="Cambria Math" panose="02040503050406030204" charset="0"/>
                  </a:rPr>
                  <a:t>时，并联谐振的近似条件</a:t>
                </a:r>
                <a:r>
                  <a:rPr lang="zh-CN" altLang="en-US" sz="2400">
                    <a:latin typeface="Cambria Math" panose="02040503050406030204" charset="0"/>
                    <a:cs typeface="Cambria Math" panose="02040503050406030204" charset="0"/>
                  </a:rPr>
                  <a:t>为：</a:t>
                </a:r>
                <a:endParaRPr lang="zh-CN" altLang="en-US" sz="2400">
                  <a:latin typeface="Cambria Math" panose="02040503050406030204" charset="0"/>
                  <a:cs typeface="Cambria Math" panose="02040503050406030204" charset="0"/>
                </a:endParaRPr>
              </a:p>
            </p:txBody>
          </p:sp>
        </mc:Choice>
        <mc:Fallback>
          <p:sp>
            <p:nvSpPr>
              <p:cNvPr id="2" name="文本框 1"/>
              <p:cNvSpPr txBox="1">
                <a:spLocks noRot="1" noChangeAspect="1" noMove="1" noResize="1" noEditPoints="1" noAdjustHandles="1" noChangeArrowheads="1" noChangeShapeType="1" noTextEdit="1"/>
              </p:cNvSpPr>
              <p:nvPr/>
            </p:nvSpPr>
            <p:spPr>
              <a:xfrm>
                <a:off x="1425575" y="1441450"/>
                <a:ext cx="5648960" cy="656590"/>
              </a:xfrm>
              <a:prstGeom prst="rect">
                <a:avLst/>
              </a:prstGeom>
              <a:blipFill rotWithShape="1">
                <a:blip r:embed="rId2"/>
                <a:stretch>
                  <a:fillRect r="-3541"/>
                </a:stretch>
              </a:blipFill>
            </p:spPr>
            <p:txBody>
              <a:bodyPr/>
              <a:lstStyle/>
              <a:p>
                <a:r>
                  <a:rPr lang="zh-CN" altLang="en-US">
                    <a:noFill/>
                  </a:rPr>
                  <a:t> </a:t>
                </a:r>
              </a:p>
            </p:txBody>
          </p:sp>
        </mc:Fallback>
      </mc:AlternateContent>
    </p:spTree>
    <p:custDataLst>
      <p:tags r:id="rId3"/>
    </p:custData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9" name="Rectangle 3"/>
          <p:cNvSpPr txBox="1">
            <a:spLocks noChangeArrowheads="1"/>
          </p:cNvSpPr>
          <p:nvPr>
            <p:custDataLst>
              <p:tags r:id="rId1"/>
            </p:custDataLst>
          </p:nvPr>
        </p:nvSpPr>
        <p:spPr bwMode="auto">
          <a:xfrm>
            <a:off x="468313" y="1628775"/>
            <a:ext cx="8229600" cy="2376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eaLnBrk="1" hangingPunct="1">
              <a:lnSpc>
                <a:spcPct val="150000"/>
              </a:lnSpc>
            </a:pPr>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1.</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谐振电导与阻抗</a:t>
            </a:r>
            <a:endPar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lnSpc>
                <a:spcPct val="150000"/>
              </a:lnSpc>
              <a:buFontTx/>
              <a:buNone/>
            </a:pP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        谐振时电路导纳达到最小值，且呈电阻性。 </a:t>
            </a:r>
            <a:endPar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lnSpc>
                <a:spcPct val="150000"/>
              </a:lnSpc>
            </a:pPr>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2.</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谐振电流</a:t>
            </a:r>
            <a:endPar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lnSpc>
                <a:spcPct val="150000"/>
              </a:lnSpc>
              <a:buFontTx/>
              <a:buNone/>
            </a:pP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         电路处于谐振状态，总电流为最小值。</a:t>
            </a:r>
            <a:endPar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lnSpc>
                <a:spcPct val="150000"/>
              </a:lnSpc>
            </a:pPr>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3.</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通频带</a:t>
            </a:r>
            <a:endPar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9" name="组合 8"/>
          <p:cNvGrpSpPr/>
          <p:nvPr/>
        </p:nvGrpSpPr>
        <p:grpSpPr>
          <a:xfrm>
            <a:off x="6985" y="414655"/>
            <a:ext cx="9143365" cy="430530"/>
            <a:chOff x="11" y="653"/>
            <a:chExt cx="14399" cy="678"/>
          </a:xfrm>
        </p:grpSpPr>
        <p:grpSp>
          <p:nvGrpSpPr>
            <p:cNvPr id="3" name="组合 2"/>
            <p:cNvGrpSpPr/>
            <p:nvPr/>
          </p:nvGrpSpPr>
          <p:grpSpPr>
            <a:xfrm rot="0">
              <a:off x="6546" y="653"/>
              <a:ext cx="7864" cy="640"/>
              <a:chOff x="6546" y="653"/>
              <a:chExt cx="7864" cy="640"/>
            </a:xfrm>
          </p:grpSpPr>
          <p:grpSp>
            <p:nvGrpSpPr>
              <p:cNvPr id="23" name="组合 22"/>
              <p:cNvGrpSpPr/>
              <p:nvPr/>
            </p:nvGrpSpPr>
            <p:grpSpPr>
              <a:xfrm rot="0">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a:extLst>
                  <a:ext uri="{909E8E84-426E-40DD-AFC4-6F175D3DCCD1}">
                    <a14:hiddenFill xmlns:a14="http://schemas.microsoft.com/office/drawing/2010/main">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 name="文本框 1"/>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sp>
          <p:nvSpPr>
            <p:cNvPr id="8" name="文本框 7"/>
            <p:cNvSpPr txBox="1"/>
            <p:nvPr/>
          </p:nvSpPr>
          <p:spPr>
            <a:xfrm>
              <a:off x="11" y="654"/>
              <a:ext cx="12276" cy="677"/>
            </a:xfrm>
            <a:prstGeom prst="rect">
              <a:avLst/>
            </a:prstGeom>
            <a:noFill/>
          </p:spPr>
          <p:txBody>
            <a:bodyPr wrap="square" rtlCol="0" anchor="t">
              <a:spAutoFit/>
            </a:bodyPr>
            <a:p>
              <a:pPr>
                <a:spcBef>
                  <a:spcPct val="50000"/>
                </a:spcBef>
              </a:pP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单元12</a:t>
              </a:r>
              <a:r>
                <a:rPr kumimoji="1" lang="en-US" altLang="zh-CN"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交流电路的频率特性</a:t>
              </a:r>
              <a:endPar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sp>
        <p:nvSpPr>
          <p:cNvPr id="5" name="文本框 4"/>
          <p:cNvSpPr txBox="1"/>
          <p:nvPr/>
        </p:nvSpPr>
        <p:spPr>
          <a:xfrm>
            <a:off x="6985" y="899160"/>
            <a:ext cx="4850130" cy="542290"/>
          </a:xfrm>
          <a:prstGeom prst="rect">
            <a:avLst/>
          </a:prstGeom>
          <a:noFill/>
        </p:spPr>
        <p:txBody>
          <a:bodyPr wrap="square" rtlCol="0" anchor="t">
            <a:noAutofit/>
          </a:bodyPr>
          <a:p>
            <a:pPr>
              <a:spcBef>
                <a:spcPct val="50000"/>
              </a:spcBef>
            </a:pPr>
            <a:r>
              <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六、</a:t>
            </a:r>
            <a:r>
              <a:rPr kumimoji="1" lang="en-US" altLang="zh-CN"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并联谐振电路的特点</a:t>
            </a:r>
            <a:endPar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endParaRPr>
          </a:p>
        </p:txBody>
      </p:sp>
      <mc:AlternateContent xmlns:mc="http://schemas.openxmlformats.org/markup-compatibility/2006">
        <mc:Choice xmlns:a14="http://schemas.microsoft.com/office/drawing/2010/main" Requires="a14">
          <p:sp>
            <p:nvSpPr>
              <p:cNvPr id="6" name="文本框 5"/>
              <p:cNvSpPr txBox="1"/>
              <p:nvPr/>
            </p:nvSpPr>
            <p:spPr>
              <a:xfrm>
                <a:off x="2942526" y="5306949"/>
                <a:ext cx="1914525" cy="654050"/>
              </a:xfrm>
              <a:prstGeom prst="rect">
                <a:avLst/>
              </a:prstGeom>
              <a:solidFill>
                <a:schemeClr val="bg1"/>
              </a:solidFill>
            </p:spPr>
            <p:txBody>
              <a:bodyPr wrap="none" rtlCol="0" anchor="t">
                <a:spAutoFit/>
              </a:bodyPr>
              <a:p>
                <a:pPr algn="l"/>
                <a14:m>
                  <m:oMathPara xmlns:m="http://schemas.openxmlformats.org/officeDocument/2006/math">
                    <m:oMathParaPr>
                      <m:jc m:val="centerGroup"/>
                    </m:oMathParaPr>
                    <m:oMath xmlns:m="http://schemas.openxmlformats.org/officeDocument/2006/math">
                      <m:r>
                        <a:rPr lang="en-US" altLang="zh-CN" i="1">
                          <a:latin typeface="Cambria Math" panose="02040503050406030204" charset="0"/>
                          <a:cs typeface="Cambria Math" panose="02040503050406030204" charset="0"/>
                        </a:rPr>
                        <m:t>𝐵</m:t>
                      </m:r>
                      <m:r>
                        <a:rPr lang="en-US" altLang="zh-CN" i="1">
                          <a:latin typeface="Cambria Math" panose="02040503050406030204" charset="0"/>
                          <a:cs typeface="Cambria Math" panose="02040503050406030204" charset="0"/>
                        </a:rPr>
                        <m:t>=</m:t>
                      </m:r>
                      <m:sSub>
                        <m:sSubPr>
                          <m:ctrlPr>
                            <a:rPr lang="en-US" altLang="zh-CN" i="1">
                              <a:latin typeface="Cambria Math" panose="02040503050406030204" charset="0"/>
                              <a:cs typeface="Cambria Math" panose="02040503050406030204" charset="0"/>
                            </a:rPr>
                          </m:ctrlPr>
                        </m:sSubPr>
                        <m:e>
                          <m:r>
                            <a:rPr lang="en-US" altLang="zh-CN" i="1">
                              <a:latin typeface="Cambria Math" panose="02040503050406030204" charset="0"/>
                              <a:cs typeface="Cambria Math" panose="02040503050406030204" charset="0"/>
                            </a:rPr>
                            <m:t>𝑓</m:t>
                          </m:r>
                        </m:e>
                        <m:sub>
                          <m:r>
                            <a:rPr lang="en-US" altLang="zh-CN" i="1">
                              <a:latin typeface="Cambria Math" panose="02040503050406030204" charset="0"/>
                              <a:cs typeface="Cambria Math" panose="02040503050406030204" charset="0"/>
                            </a:rPr>
                            <m:t>2</m:t>
                          </m:r>
                        </m:sub>
                      </m:sSub>
                      <m:r>
                        <a:rPr lang="en-US" altLang="zh-CN" i="1">
                          <a:latin typeface="Cambria Math" panose="02040503050406030204" charset="0"/>
                          <a:cs typeface="Cambria Math" panose="02040503050406030204" charset="0"/>
                        </a:rPr>
                        <m:t>−</m:t>
                      </m:r>
                      <m:sSub>
                        <m:sSubPr>
                          <m:ctrlPr>
                            <a:rPr lang="en-US" altLang="zh-CN" i="1">
                              <a:latin typeface="Cambria Math" panose="02040503050406030204" charset="0"/>
                              <a:cs typeface="Cambria Math" panose="02040503050406030204" charset="0"/>
                            </a:rPr>
                          </m:ctrlPr>
                        </m:sSubPr>
                        <m:e>
                          <m:r>
                            <a:rPr lang="en-US" altLang="zh-CN" i="1">
                              <a:latin typeface="Cambria Math" panose="02040503050406030204" charset="0"/>
                              <a:cs typeface="Cambria Math" panose="02040503050406030204" charset="0"/>
                            </a:rPr>
                            <m:t>𝑓</m:t>
                          </m:r>
                        </m:e>
                        <m:sub>
                          <m:r>
                            <a:rPr lang="en-US" altLang="zh-CN" i="1">
                              <a:latin typeface="Cambria Math" panose="02040503050406030204" charset="0"/>
                              <a:cs typeface="Cambria Math" panose="02040503050406030204" charset="0"/>
                            </a:rPr>
                            <m:t>1</m:t>
                          </m:r>
                        </m:sub>
                      </m:sSub>
                      <m:r>
                        <a:rPr lang="en-US" altLang="zh-CN" i="1">
                          <a:latin typeface="Cambria Math" panose="02040503050406030204" charset="0"/>
                          <a:cs typeface="Cambria Math" panose="02040503050406030204" charset="0"/>
                        </a:rPr>
                        <m:t>=</m:t>
                      </m:r>
                      <m:f>
                        <m:fPr>
                          <m:ctrlPr>
                            <a:rPr lang="en-US" altLang="zh-CN" i="1">
                              <a:latin typeface="Cambria Math" panose="02040503050406030204" charset="0"/>
                              <a:cs typeface="Cambria Math" panose="02040503050406030204" charset="0"/>
                            </a:rPr>
                          </m:ctrlPr>
                        </m:fPr>
                        <m:num>
                          <m:sSub>
                            <m:sSubPr>
                              <m:ctrlPr>
                                <a:rPr lang="en-US" altLang="zh-CN" i="1">
                                  <a:latin typeface="Cambria Math" panose="02040503050406030204" charset="0"/>
                                  <a:cs typeface="Cambria Math" panose="02040503050406030204" charset="0"/>
                                </a:rPr>
                              </m:ctrlPr>
                            </m:sSubPr>
                            <m:e>
                              <m:r>
                                <a:rPr lang="en-US" altLang="zh-CN" i="1">
                                  <a:latin typeface="Cambria Math" panose="02040503050406030204" charset="0"/>
                                  <a:cs typeface="Cambria Math" panose="02040503050406030204" charset="0"/>
                                </a:rPr>
                                <m:t>𝑓</m:t>
                              </m:r>
                            </m:e>
                            <m:sub>
                              <m:r>
                                <a:rPr lang="en-US" altLang="zh-CN" i="1">
                                  <a:latin typeface="Cambria Math" panose="02040503050406030204" charset="0"/>
                                  <a:cs typeface="Cambria Math" panose="02040503050406030204" charset="0"/>
                                </a:rPr>
                                <m:t>0</m:t>
                              </m:r>
                            </m:sub>
                          </m:sSub>
                        </m:num>
                        <m:den>
                          <m:r>
                            <a:rPr lang="en-US" altLang="zh-CN" i="1">
                              <a:latin typeface="Cambria Math" panose="02040503050406030204" charset="0"/>
                              <a:cs typeface="Cambria Math" panose="02040503050406030204" charset="0"/>
                            </a:rPr>
                            <m:t>𝑄</m:t>
                          </m:r>
                        </m:den>
                      </m:f>
                    </m:oMath>
                  </m:oMathPara>
                </a14:m>
                <a:endParaRPr lang="zh-CN" altLang="en-US"/>
              </a:p>
            </p:txBody>
          </p:sp>
        </mc:Choice>
        <mc:Fallback>
          <p:sp>
            <p:nvSpPr>
              <p:cNvPr id="6" name="文本框 5"/>
              <p:cNvSpPr txBox="1">
                <a:spLocks noRot="1" noChangeAspect="1" noMove="1" noResize="1" noEditPoints="1" noAdjustHandles="1" noChangeArrowheads="1" noChangeShapeType="1" noTextEdit="1"/>
              </p:cNvSpPr>
              <p:nvPr/>
            </p:nvSpPr>
            <p:spPr>
              <a:xfrm>
                <a:off x="2942526" y="5306949"/>
                <a:ext cx="1914525" cy="654050"/>
              </a:xfrm>
              <a:prstGeom prst="rect">
                <a:avLst/>
              </a:prstGeom>
              <a:blipFill rotWithShape="1">
                <a:blip r:embed="rId2"/>
                <a:stretch>
                  <a:fillRect l="-30" t="-39" r="30" b="39"/>
                </a:stretch>
              </a:blipFill>
            </p:spPr>
            <p:txBody>
              <a:bodyPr/>
              <a:lstStyle/>
              <a:p>
                <a:r>
                  <a:rPr lang="zh-CN" altLang="en-US">
                    <a:noFill/>
                  </a:rPr>
                  <a:t> </a:t>
                </a:r>
              </a:p>
            </p:txBody>
          </p:sp>
        </mc:Fallback>
      </mc:AlternateContent>
    </p:spTree>
    <p:custDataLst>
      <p:tags r:id="rId3"/>
    </p:custData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8" name="图片 4"/>
          <p:cNvPicPr>
            <a:picLocks noChangeAspect="1" noChangeArrowheads="1"/>
          </p:cNvPicPr>
          <p:nvPr/>
        </p:nvPicPr>
        <p:blipFill>
          <a:blip r:embed="rId1"/>
          <a:srcRect/>
          <a:stretch>
            <a:fillRect/>
          </a:stretch>
        </p:blipFill>
        <p:spPr bwMode="auto">
          <a:xfrm>
            <a:off x="425450" y="1439694"/>
            <a:ext cx="8241189" cy="1268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9" name="组合 8"/>
          <p:cNvGrpSpPr/>
          <p:nvPr/>
        </p:nvGrpSpPr>
        <p:grpSpPr>
          <a:xfrm>
            <a:off x="6985" y="414655"/>
            <a:ext cx="9143365" cy="430530"/>
            <a:chOff x="11" y="653"/>
            <a:chExt cx="14399" cy="678"/>
          </a:xfrm>
        </p:grpSpPr>
        <p:grpSp>
          <p:nvGrpSpPr>
            <p:cNvPr id="3" name="组合 2"/>
            <p:cNvGrpSpPr/>
            <p:nvPr/>
          </p:nvGrpSpPr>
          <p:grpSpPr>
            <a:xfrm rot="0">
              <a:off x="6546" y="653"/>
              <a:ext cx="7864" cy="640"/>
              <a:chOff x="6546" y="653"/>
              <a:chExt cx="7864" cy="640"/>
            </a:xfrm>
          </p:grpSpPr>
          <p:grpSp>
            <p:nvGrpSpPr>
              <p:cNvPr id="23" name="组合 22"/>
              <p:cNvGrpSpPr/>
              <p:nvPr/>
            </p:nvGrpSpPr>
            <p:grpSpPr>
              <a:xfrm rot="0">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a:extLst>
                  <a:ext uri="{909E8E84-426E-40DD-AFC4-6F175D3DCCD1}">
                    <a14:hiddenFill xmlns:a14="http://schemas.microsoft.com/office/drawing/2010/main">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 name="文本框 1"/>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sp>
          <p:nvSpPr>
            <p:cNvPr id="8" name="文本框 7"/>
            <p:cNvSpPr txBox="1"/>
            <p:nvPr/>
          </p:nvSpPr>
          <p:spPr>
            <a:xfrm>
              <a:off x="11" y="654"/>
              <a:ext cx="12276" cy="677"/>
            </a:xfrm>
            <a:prstGeom prst="rect">
              <a:avLst/>
            </a:prstGeom>
            <a:noFill/>
          </p:spPr>
          <p:txBody>
            <a:bodyPr wrap="square" rtlCol="0" anchor="t">
              <a:spAutoFit/>
            </a:bodyPr>
            <a:p>
              <a:pPr>
                <a:spcBef>
                  <a:spcPct val="50000"/>
                </a:spcBef>
              </a:pP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单元12</a:t>
              </a:r>
              <a:r>
                <a:rPr kumimoji="1" lang="en-US" altLang="zh-CN"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交流电路的频率特性</a:t>
              </a:r>
              <a:endPar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spTree>
    <p:custDataLst>
      <p:tags r:id="rId2"/>
    </p:custData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9" name="组合 8"/>
          <p:cNvGrpSpPr/>
          <p:nvPr/>
        </p:nvGrpSpPr>
        <p:grpSpPr>
          <a:xfrm>
            <a:off x="254635" y="414655"/>
            <a:ext cx="8895715" cy="430530"/>
            <a:chOff x="401" y="653"/>
            <a:chExt cx="14009" cy="678"/>
          </a:xfrm>
        </p:grpSpPr>
        <p:grpSp>
          <p:nvGrpSpPr>
            <p:cNvPr id="3" name="组合 2"/>
            <p:cNvGrpSpPr/>
            <p:nvPr/>
          </p:nvGrpSpPr>
          <p:grpSpPr>
            <a:xfrm rot="0">
              <a:off x="6546" y="653"/>
              <a:ext cx="7864" cy="640"/>
              <a:chOff x="6546" y="653"/>
              <a:chExt cx="7864" cy="640"/>
            </a:xfrm>
          </p:grpSpPr>
          <p:grpSp>
            <p:nvGrpSpPr>
              <p:cNvPr id="23" name="组合 22"/>
              <p:cNvGrpSpPr/>
              <p:nvPr/>
            </p:nvGrpSpPr>
            <p:grpSpPr>
              <a:xfrm rot="0">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a:extLst>
                  <a:ext uri="{909E8E84-426E-40DD-AFC4-6F175D3DCCD1}">
                    <a14:hiddenFill xmlns:a14="http://schemas.microsoft.com/office/drawing/2010/main">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 name="文本框 1"/>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sp>
          <p:nvSpPr>
            <p:cNvPr id="8" name="文本框 7"/>
            <p:cNvSpPr txBox="1"/>
            <p:nvPr/>
          </p:nvSpPr>
          <p:spPr>
            <a:xfrm>
              <a:off x="401" y="654"/>
              <a:ext cx="12276" cy="677"/>
            </a:xfrm>
            <a:prstGeom prst="rect">
              <a:avLst/>
            </a:prstGeom>
            <a:noFill/>
          </p:spPr>
          <p:txBody>
            <a:bodyPr wrap="square" rtlCol="0" anchor="t">
              <a:spAutoFit/>
            </a:bodyPr>
            <a:p>
              <a:pPr>
                <a:spcBef>
                  <a:spcPct val="50000"/>
                </a:spcBef>
              </a:pP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单元12</a:t>
              </a:r>
              <a:r>
                <a:rPr kumimoji="1" lang="en-US" altLang="zh-CN"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交流电路的频率特性</a:t>
              </a:r>
              <a:endPar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mc:AlternateContent xmlns:mc="http://schemas.openxmlformats.org/markup-compatibility/2006">
        <mc:Choice xmlns:a14="http://schemas.microsoft.com/office/drawing/2010/main" Requires="a14">
          <p:sp>
            <p:nvSpPr>
              <p:cNvPr id="4" name="文本框 3"/>
              <p:cNvSpPr txBox="1"/>
              <p:nvPr/>
            </p:nvSpPr>
            <p:spPr>
              <a:xfrm>
                <a:off x="381000" y="1703705"/>
                <a:ext cx="8593455" cy="927735"/>
              </a:xfrm>
              <a:prstGeom prst="rect">
                <a:avLst/>
              </a:prstGeom>
            </p:spPr>
            <p:txBody>
              <a:bodyPr>
                <a:noAutofit/>
              </a:bodyPr>
              <a:p>
                <a:pPr marL="0" indent="0" algn="l" defTabSz="266700">
                  <a:spcBef>
                    <a:spcPct val="0"/>
                  </a:spcBef>
                  <a:spcAft>
                    <a:spcPts val="700"/>
                  </a:spcAft>
                  <a:tabLst>
                    <a:tab pos="5271135" algn="l"/>
                  </a:tabLst>
                </a:pPr>
                <a:r>
                  <a:rPr lang="zh-CN" altLang="en-US" sz="2400" b="1">
                    <a:latin typeface="黑体" panose="02010609060101010101" pitchFamily="49" charset="-122"/>
                    <a:ea typeface="黑体" panose="02010609060101010101" pitchFamily="49" charset="-122"/>
                    <a:cs typeface="黑体" panose="02010609060101010101" pitchFamily="49" charset="-122"/>
                  </a:rPr>
                  <a:t>练习</a:t>
                </a:r>
                <a:r>
                  <a:rPr lang="en-US" altLang="zh-CN" sz="2400" b="1">
                    <a:latin typeface="黑体" panose="02010609060101010101" pitchFamily="49" charset="-122"/>
                    <a:ea typeface="黑体" panose="02010609060101010101" pitchFamily="49" charset="-122"/>
                    <a:cs typeface="黑体" panose="02010609060101010101" pitchFamily="49" charset="-122"/>
                  </a:rPr>
                  <a:t>1.</a:t>
                </a:r>
                <a:r>
                  <a:rPr lang="zh-CN" altLang="en-US" sz="2400">
                    <a:latin typeface="黑体" panose="02010609060101010101" pitchFamily="49" charset="-122"/>
                    <a:ea typeface="黑体" panose="02010609060101010101" pitchFamily="49" charset="-122"/>
                    <a:cs typeface="黑体" panose="02010609060101010101" pitchFamily="49" charset="-122"/>
                  </a:rPr>
                  <a:t>谐振电路最为明显的特征是：电路的总电压</a:t>
                </a:r>
                <a:r>
                  <a:rPr lang="zh-CN" altLang="en-US" sz="2400">
                    <a:latin typeface="黑体" panose="02010609060101010101" pitchFamily="49" charset="-122"/>
                    <a:ea typeface="黑体" panose="02010609060101010101" pitchFamily="49" charset="-122"/>
                    <a:cs typeface="黑体" panose="02010609060101010101" pitchFamily="49" charset="-122"/>
                    <a:sym typeface="+mn-ea"/>
                  </a:rPr>
                  <a:t>与总电流同相，对于</a:t>
                </a:r>
                <a:r>
                  <a:rPr lang="en-US" altLang="zh-CN" sz="2400" i="1">
                    <a:latin typeface="Times New Roman" panose="02020603050405020304" charset="0"/>
                    <a:ea typeface="黑体" panose="02010609060101010101" pitchFamily="49" charset="-122"/>
                    <a:cs typeface="Times New Roman" panose="02020603050405020304" charset="0"/>
                    <a:sym typeface="+mn-ea"/>
                  </a:rPr>
                  <a:t>RLC</a:t>
                </a:r>
                <a:r>
                  <a:rPr lang="zh-CN" altLang="en-US" sz="2400">
                    <a:latin typeface="黑体" panose="02010609060101010101" pitchFamily="49" charset="-122"/>
                    <a:ea typeface="黑体" panose="02010609060101010101" pitchFamily="49" charset="-122"/>
                    <a:cs typeface="黑体" panose="02010609060101010101" pitchFamily="49" charset="-122"/>
                    <a:sym typeface="+mn-ea"/>
                  </a:rPr>
                  <a:t>串联电路而言电路的最小的阻抗为</a:t>
                </a:r>
                <a14:m>
                  <m:oMath xmlns:m="http://schemas.openxmlformats.org/officeDocument/2006/math">
                    <m:sSub>
                      <m:sSubPr>
                        <m:ctrlPr>
                          <a:rPr lang="en-US" altLang="zh-CN" sz="2400" i="1">
                            <a:latin typeface="Cambria Math" panose="02040503050406030204" charset="0"/>
                            <a:ea typeface="黑体" panose="02010609060101010101" pitchFamily="49" charset="-122"/>
                            <a:cs typeface="Cambria Math" panose="02040503050406030204" charset="0"/>
                            <a:sym typeface="+mn-ea"/>
                          </a:rPr>
                        </m:ctrlPr>
                      </m:sSubPr>
                      <m:e>
                        <m:r>
                          <a:rPr lang="en-US" altLang="zh-CN" sz="2400" i="1">
                            <a:latin typeface="Cambria Math" panose="02040503050406030204" charset="0"/>
                            <a:ea typeface="黑体" panose="02010609060101010101" pitchFamily="49" charset="-122"/>
                            <a:cs typeface="Cambria Math" panose="02040503050406030204" charset="0"/>
                            <a:sym typeface="+mn-ea"/>
                          </a:rPr>
                          <m:t>𝑍</m:t>
                        </m:r>
                      </m:e>
                      <m:sub>
                        <m:r>
                          <a:rPr lang="en-US" altLang="zh-CN" sz="2400" i="1">
                            <a:latin typeface="Cambria Math" panose="02040503050406030204" charset="0"/>
                            <a:ea typeface="黑体" panose="02010609060101010101" pitchFamily="49" charset="-122"/>
                            <a:cs typeface="Cambria Math" panose="02040503050406030204" charset="0"/>
                            <a:sym typeface="+mn-ea"/>
                          </a:rPr>
                          <m:t>0</m:t>
                        </m:r>
                      </m:sub>
                    </m:sSub>
                    <m:r>
                      <a:rPr lang="en-US" altLang="zh-CN" sz="2400" i="1">
                        <a:latin typeface="Cambria Math" panose="02040503050406030204" charset="0"/>
                        <a:ea typeface="黑体" panose="02010609060101010101" pitchFamily="49" charset="-122"/>
                        <a:cs typeface="Cambria Math" panose="02040503050406030204" charset="0"/>
                        <a:sym typeface="+mn-ea"/>
                      </a:rPr>
                      <m:t>=</m:t>
                    </m:r>
                    <m:r>
                      <a:rPr lang="en-US" altLang="zh-CN" sz="2400" i="1">
                        <a:latin typeface="Cambria Math" panose="02040503050406030204" charset="0"/>
                        <a:ea typeface="黑体" panose="02010609060101010101" pitchFamily="49" charset="-122"/>
                        <a:cs typeface="Cambria Math" panose="02040503050406030204" charset="0"/>
                        <a:sym typeface="+mn-ea"/>
                      </a:rPr>
                      <m:t>𝑅</m:t>
                    </m:r>
                    <m:r>
                      <a:rPr lang="en-US" altLang="zh-CN" sz="2400" i="1">
                        <a:latin typeface="Cambria Math" panose="02040503050406030204" charset="0"/>
                        <a:ea typeface="黑体" panose="02010609060101010101" pitchFamily="49" charset="-122"/>
                        <a:cs typeface="Cambria Math" panose="02040503050406030204" charset="0"/>
                        <a:sym typeface="+mn-ea"/>
                      </a:rPr>
                      <m:t>。</m:t>
                    </m:r>
                  </m:oMath>
                </a14:m>
                <a:r>
                  <a:rPr lang="zh-CN" altLang="en-US" sz="2400">
                    <a:latin typeface="Times New Roman" panose="02020603050405020304"/>
                    <a:ea typeface="楷体_GB2312"/>
                    <a:sym typeface="+mn-ea"/>
                  </a:rPr>
                  <a:t>（ </a:t>
                </a:r>
                <a:r>
                  <a:rPr lang="en-US" altLang="zh-CN" sz="2400">
                    <a:latin typeface="Times New Roman" panose="02020603050405020304"/>
                    <a:ea typeface="楷体_GB2312"/>
                    <a:sym typeface="+mn-ea"/>
                  </a:rPr>
                  <a:t>   </a:t>
                </a:r>
                <a:r>
                  <a:rPr lang="zh-CN" altLang="en-US" sz="2400">
                    <a:latin typeface="Times New Roman" panose="02020603050405020304"/>
                    <a:ea typeface="楷体_GB2312"/>
                    <a:sym typeface="+mn-ea"/>
                  </a:rPr>
                  <a:t>）</a:t>
                </a:r>
                <a:endParaRPr lang="zh-CN" altLang="en-US" sz="2400">
                  <a:latin typeface="Times New Roman" panose="02020603050405020304"/>
                  <a:ea typeface="楷体_GB2312"/>
                  <a:cs typeface="黑体" panose="02010609060101010101" pitchFamily="49" charset="-122"/>
                  <a:sym typeface="+mn-ea"/>
                </a:endParaRPr>
              </a:p>
            </p:txBody>
          </p:sp>
        </mc:Choice>
        <mc:Fallback>
          <p:sp>
            <p:nvSpPr>
              <p:cNvPr id="4" name="文本框 3"/>
              <p:cNvSpPr txBox="1">
                <a:spLocks noRot="1" noChangeAspect="1" noMove="1" noResize="1" noEditPoints="1" noAdjustHandles="1" noChangeArrowheads="1" noChangeShapeType="1" noTextEdit="1"/>
              </p:cNvSpPr>
              <p:nvPr/>
            </p:nvSpPr>
            <p:spPr>
              <a:xfrm>
                <a:off x="381000" y="1703705"/>
                <a:ext cx="8593455" cy="927735"/>
              </a:xfrm>
              <a:prstGeom prst="rect">
                <a:avLst/>
              </a:prstGeom>
              <a:blipFill rotWithShape="1">
                <a:blip r:embed="rId1"/>
                <a:stretch>
                  <a:fillRect/>
                </a:stretch>
              </a:blipFill>
            </p:spPr>
            <p:txBody>
              <a:bodyPr/>
              <a:lstStyle/>
              <a:p>
                <a:r>
                  <a:rPr lang="zh-CN" altLang="en-US">
                    <a:noFill/>
                  </a:rPr>
                  <a:t> </a:t>
                </a:r>
              </a:p>
            </p:txBody>
          </p:sp>
        </mc:Fallback>
      </mc:AlternateContent>
      <p:sp>
        <p:nvSpPr>
          <p:cNvPr id="10" name="文本框 9"/>
          <p:cNvSpPr txBox="1"/>
          <p:nvPr/>
        </p:nvSpPr>
        <p:spPr>
          <a:xfrm>
            <a:off x="381000" y="2640965"/>
            <a:ext cx="8593455" cy="367665"/>
          </a:xfrm>
          <a:prstGeom prst="rect">
            <a:avLst/>
          </a:prstGeom>
        </p:spPr>
        <p:txBody>
          <a:bodyPr>
            <a:noAutofit/>
          </a:bodyPr>
          <a:p>
            <a:pPr marL="0" indent="0" algn="l" defTabSz="266700">
              <a:spcBef>
                <a:spcPct val="0"/>
              </a:spcBef>
              <a:spcAft>
                <a:spcPts val="700"/>
              </a:spcAft>
              <a:tabLst>
                <a:tab pos="5271135" algn="l"/>
              </a:tabLst>
            </a:pPr>
            <a:endParaRPr lang="zh-CN" altLang="en-US" sz="1600">
              <a:latin typeface="Times New Roman" panose="02020603050405020304"/>
              <a:ea typeface="楷体_GB2312"/>
            </a:endParaRPr>
          </a:p>
        </p:txBody>
      </p:sp>
      <mc:AlternateContent xmlns:mc="http://schemas.openxmlformats.org/markup-compatibility/2006">
        <mc:Choice xmlns:a14="http://schemas.microsoft.com/office/drawing/2010/main" Requires="a14">
          <p:sp>
            <p:nvSpPr>
              <p:cNvPr id="12" name="文本框 11"/>
              <p:cNvSpPr txBox="1"/>
              <p:nvPr/>
            </p:nvSpPr>
            <p:spPr>
              <a:xfrm>
                <a:off x="381000" y="2912110"/>
                <a:ext cx="8593455" cy="989330"/>
              </a:xfrm>
              <a:prstGeom prst="rect">
                <a:avLst/>
              </a:prstGeom>
            </p:spPr>
            <p:txBody>
              <a:bodyPr>
                <a:noAutofit/>
              </a:bodyPr>
              <a:p>
                <a:pPr marL="0" indent="0" algn="l" defTabSz="266700">
                  <a:spcBef>
                    <a:spcPct val="0"/>
                  </a:spcBef>
                  <a:spcAft>
                    <a:spcPts val="700"/>
                  </a:spcAft>
                  <a:tabLst>
                    <a:tab pos="5271135" algn="l"/>
                  </a:tabLst>
                </a:pPr>
                <a:r>
                  <a:rPr lang="zh-CN" altLang="en-US" sz="2400" b="1">
                    <a:latin typeface="黑体" panose="02010609060101010101" pitchFamily="49" charset="-122"/>
                    <a:ea typeface="黑体" panose="02010609060101010101" pitchFamily="49" charset="-122"/>
                    <a:cs typeface="黑体" panose="02010609060101010101" pitchFamily="49" charset="-122"/>
                  </a:rPr>
                  <a:t>练习2</a:t>
                </a:r>
                <a:r>
                  <a:rPr lang="en-US" altLang="zh-CN" sz="2400" b="1">
                    <a:latin typeface="黑体" panose="02010609060101010101" pitchFamily="49" charset="-122"/>
                    <a:ea typeface="黑体" panose="02010609060101010101" pitchFamily="49" charset="-122"/>
                    <a:cs typeface="黑体" panose="02010609060101010101" pitchFamily="49" charset="-122"/>
                  </a:rPr>
                  <a:t>.</a:t>
                </a:r>
                <a:r>
                  <a:rPr lang="zh-CN" altLang="en-US" sz="2400">
                    <a:latin typeface="黑体" panose="02010609060101010101" pitchFamily="49" charset="-122"/>
                    <a:ea typeface="黑体" panose="02010609060101010101" pitchFamily="49" charset="-122"/>
                    <a:cs typeface="黑体" panose="02010609060101010101" pitchFamily="49" charset="-122"/>
                  </a:rPr>
                  <a:t>电路谐振时，对于</a:t>
                </a:r>
                <a:r>
                  <a:rPr lang="zh-CN" altLang="en-US" sz="2400">
                    <a:latin typeface="Times New Roman" panose="02020603050405020304" charset="0"/>
                    <a:ea typeface="黑体" panose="02010609060101010101" pitchFamily="49" charset="-122"/>
                    <a:cs typeface="Times New Roman" panose="02020603050405020304" charset="0"/>
                  </a:rPr>
                  <a:t>RLC</a:t>
                </a:r>
                <a:r>
                  <a:rPr lang="zh-CN" altLang="en-US" sz="2400">
                    <a:latin typeface="黑体" panose="02010609060101010101" pitchFamily="49" charset="-122"/>
                    <a:ea typeface="黑体" panose="02010609060101010101" pitchFamily="49" charset="-122"/>
                    <a:cs typeface="黑体" panose="02010609060101010101" pitchFamily="49" charset="-122"/>
                  </a:rPr>
                  <a:t>并联电路而言电路的最大的</a:t>
                </a:r>
                <a:r>
                  <a:rPr lang="zh-CN" altLang="en-US" sz="2400">
                    <a:latin typeface="黑体" panose="02010609060101010101" pitchFamily="49" charset="-122"/>
                    <a:ea typeface="黑体" panose="02010609060101010101" pitchFamily="49" charset="-122"/>
                    <a:cs typeface="黑体" panose="02010609060101010101" pitchFamily="49" charset="-122"/>
                  </a:rPr>
                  <a:t>阻抗</a:t>
                </a:r>
                <a:endParaRPr lang="zh-CN" altLang="en-US" sz="2400">
                  <a:latin typeface="黑体" panose="02010609060101010101" pitchFamily="49" charset="-122"/>
                  <a:ea typeface="黑体" panose="02010609060101010101" pitchFamily="49" charset="-122"/>
                  <a:cs typeface="黑体" panose="02010609060101010101" pitchFamily="49" charset="-122"/>
                </a:endParaRPr>
              </a:p>
              <a:p>
                <a:pPr marL="0" indent="0" algn="l" defTabSz="266700">
                  <a:spcBef>
                    <a:spcPct val="0"/>
                  </a:spcBef>
                  <a:spcAft>
                    <a:spcPts val="700"/>
                  </a:spcAft>
                  <a:tabLst>
                    <a:tab pos="5271135" algn="l"/>
                  </a:tabLst>
                </a:pPr>
                <a:r>
                  <a:rPr lang="zh-CN" altLang="en-US" sz="2400">
                    <a:latin typeface="黑体" panose="02010609060101010101" pitchFamily="49" charset="-122"/>
                    <a:ea typeface="黑体" panose="02010609060101010101" pitchFamily="49" charset="-122"/>
                    <a:cs typeface="黑体" panose="02010609060101010101" pitchFamily="49" charset="-122"/>
                    <a:sym typeface="+mn-ea"/>
                  </a:rPr>
                  <a:t>为</a:t>
                </a:r>
                <a14:m>
                  <m:oMath xmlns:m="http://schemas.openxmlformats.org/officeDocument/2006/math">
                    <m:sSub>
                      <m:sSubPr>
                        <m:ctrlPr>
                          <a:rPr lang="en-US" altLang="zh-CN" sz="2400" i="1">
                            <a:latin typeface="Cambria Math" panose="02040503050406030204" charset="0"/>
                            <a:ea typeface="黑体" panose="02010609060101010101" pitchFamily="49" charset="-122"/>
                            <a:cs typeface="Cambria Math" panose="02040503050406030204" charset="0"/>
                            <a:sym typeface="+mn-ea"/>
                          </a:rPr>
                        </m:ctrlPr>
                      </m:sSubPr>
                      <m:e>
                        <m:r>
                          <a:rPr lang="en-US" altLang="zh-CN" sz="2400" i="1">
                            <a:latin typeface="Cambria Math" panose="02040503050406030204" charset="0"/>
                            <a:ea typeface="黑体" panose="02010609060101010101" pitchFamily="49" charset="-122"/>
                            <a:cs typeface="Cambria Math" panose="02040503050406030204" charset="0"/>
                            <a:sym typeface="+mn-ea"/>
                          </a:rPr>
                          <m:t>𝑍</m:t>
                        </m:r>
                      </m:e>
                      <m:sub>
                        <m:r>
                          <a:rPr lang="en-US" altLang="zh-CN" sz="2400" i="1">
                            <a:latin typeface="Cambria Math" panose="02040503050406030204" charset="0"/>
                            <a:ea typeface="黑体" panose="02010609060101010101" pitchFamily="49" charset="-122"/>
                            <a:cs typeface="Cambria Math" panose="02040503050406030204" charset="0"/>
                            <a:sym typeface="+mn-ea"/>
                          </a:rPr>
                          <m:t>0</m:t>
                        </m:r>
                      </m:sub>
                    </m:sSub>
                    <m:r>
                      <a:rPr lang="en-US" altLang="zh-CN" sz="2400" i="1">
                        <a:latin typeface="Cambria Math" panose="02040503050406030204" charset="0"/>
                        <a:ea typeface="黑体" panose="02010609060101010101" pitchFamily="49" charset="-122"/>
                        <a:cs typeface="Cambria Math" panose="02040503050406030204" charset="0"/>
                        <a:sym typeface="+mn-ea"/>
                      </a:rPr>
                      <m:t>=</m:t>
                    </m:r>
                    <m:r>
                      <a:rPr lang="en-US" altLang="zh-CN" sz="2400" i="1">
                        <a:latin typeface="Cambria Math" panose="02040503050406030204" charset="0"/>
                        <a:ea typeface="黑体" panose="02010609060101010101" pitchFamily="49" charset="-122"/>
                        <a:cs typeface="Cambria Math" panose="02040503050406030204" charset="0"/>
                        <a:sym typeface="+mn-ea"/>
                      </a:rPr>
                      <m:t>𝑅</m:t>
                    </m:r>
                    <m:r>
                      <a:rPr lang="en-US" altLang="zh-CN" sz="2400" i="1">
                        <a:latin typeface="Cambria Math" panose="02040503050406030204" charset="0"/>
                        <a:ea typeface="黑体" panose="02010609060101010101" pitchFamily="49" charset="-122"/>
                        <a:cs typeface="Cambria Math" panose="02040503050406030204" charset="0"/>
                        <a:sym typeface="+mn-ea"/>
                      </a:rPr>
                      <m:t>。</m:t>
                    </m:r>
                  </m:oMath>
                </a14:m>
                <a:r>
                  <a:rPr lang="zh-CN" altLang="en-US" sz="2400">
                    <a:latin typeface="Times New Roman" panose="02020603050405020304"/>
                    <a:ea typeface="楷体_GB2312"/>
                    <a:sym typeface="+mn-ea"/>
                  </a:rPr>
                  <a:t>（ </a:t>
                </a:r>
                <a:r>
                  <a:rPr lang="en-US" altLang="zh-CN" sz="2400">
                    <a:latin typeface="Times New Roman" panose="02020603050405020304"/>
                    <a:ea typeface="楷体_GB2312"/>
                    <a:sym typeface="+mn-ea"/>
                  </a:rPr>
                  <a:t>   </a:t>
                </a:r>
                <a:r>
                  <a:rPr lang="zh-CN" altLang="en-US" sz="2400">
                    <a:latin typeface="Times New Roman" panose="02020603050405020304"/>
                    <a:ea typeface="楷体_GB2312"/>
                    <a:sym typeface="+mn-ea"/>
                  </a:rPr>
                  <a:t>）</a:t>
                </a:r>
                <a:endParaRPr lang="zh-CN" altLang="en-US" sz="2400">
                  <a:latin typeface="黑体" panose="02010609060101010101" pitchFamily="49" charset="-122"/>
                  <a:ea typeface="黑体" panose="02010609060101010101" pitchFamily="49" charset="-122"/>
                  <a:cs typeface="黑体" panose="02010609060101010101" pitchFamily="49" charset="-122"/>
                </a:endParaRPr>
              </a:p>
              <a:p>
                <a:pPr marL="0" indent="0" algn="l" defTabSz="266700">
                  <a:spcBef>
                    <a:spcPct val="0"/>
                  </a:spcBef>
                  <a:spcAft>
                    <a:spcPts val="700"/>
                  </a:spcAft>
                  <a:tabLst>
                    <a:tab pos="5271135" algn="l"/>
                  </a:tabLst>
                </a:pPr>
                <a:endParaRPr lang="zh-CN" altLang="en-US" sz="2400">
                  <a:latin typeface="黑体" panose="02010609060101010101" pitchFamily="49" charset="-122"/>
                  <a:ea typeface="黑体" panose="02010609060101010101" pitchFamily="49" charset="-122"/>
                  <a:cs typeface="黑体" panose="02010609060101010101" pitchFamily="49" charset="-122"/>
                </a:endParaRPr>
              </a:p>
            </p:txBody>
          </p:sp>
        </mc:Choice>
        <mc:Fallback>
          <p:sp>
            <p:nvSpPr>
              <p:cNvPr id="12" name="文本框 11"/>
              <p:cNvSpPr txBox="1">
                <a:spLocks noRot="1" noChangeAspect="1" noMove="1" noResize="1" noEditPoints="1" noAdjustHandles="1" noChangeArrowheads="1" noChangeShapeType="1" noTextEdit="1"/>
              </p:cNvSpPr>
              <p:nvPr/>
            </p:nvSpPr>
            <p:spPr>
              <a:xfrm>
                <a:off x="381000" y="2912110"/>
                <a:ext cx="8593455" cy="989330"/>
              </a:xfrm>
              <a:prstGeom prst="rect">
                <a:avLst/>
              </a:prstGeom>
              <a:blipFill rotWithShape="1">
                <a:blip r:embed="rId2"/>
                <a:stretch>
                  <a:fillRect b="-33504"/>
                </a:stretch>
              </a:blipFill>
            </p:spPr>
            <p:txBody>
              <a:bodyPr/>
              <a:lstStyle/>
              <a:p>
                <a:r>
                  <a:rPr lang="zh-CN" altLang="en-US">
                    <a:noFill/>
                  </a:rPr>
                  <a:t> </a:t>
                </a:r>
              </a:p>
            </p:txBody>
          </p:sp>
        </mc:Fallback>
      </mc:AlternateContent>
      <p:pic>
        <p:nvPicPr>
          <p:cNvPr id="17" name="图片 16"/>
          <p:cNvPicPr/>
          <p:nvPr>
            <p:custDataLst>
              <p:tags r:id="rId3"/>
            </p:custDataLst>
          </p:nvPr>
        </p:nvPicPr>
        <p:blipFill>
          <a:blip r:embed="rId4"/>
          <a:stretch>
            <a:fillRect/>
          </a:stretch>
        </p:blipFill>
        <p:spPr>
          <a:xfrm>
            <a:off x="6868795" y="6176645"/>
            <a:ext cx="821055" cy="207645"/>
          </a:xfrm>
          <a:prstGeom prst="rect">
            <a:avLst/>
          </a:prstGeom>
        </p:spPr>
      </p:pic>
      <mc:AlternateContent xmlns:mc="http://schemas.openxmlformats.org/markup-compatibility/2006">
        <mc:Choice xmlns:a14="http://schemas.microsoft.com/office/drawing/2010/main" Requires="a14">
          <p:sp>
            <p:nvSpPr>
              <p:cNvPr id="21" name="文本框 20"/>
              <p:cNvSpPr txBox="1"/>
              <p:nvPr/>
            </p:nvSpPr>
            <p:spPr>
              <a:xfrm>
                <a:off x="412750" y="4182110"/>
                <a:ext cx="8593455" cy="650240"/>
              </a:xfrm>
              <a:prstGeom prst="rect">
                <a:avLst/>
              </a:prstGeom>
            </p:spPr>
            <p:txBody>
              <a:bodyPr>
                <a:noAutofit/>
              </a:bodyPr>
              <a:p>
                <a:pPr marL="0" indent="0" algn="l" defTabSz="266700">
                  <a:spcBef>
                    <a:spcPct val="0"/>
                  </a:spcBef>
                  <a:spcAft>
                    <a:spcPts val="700"/>
                  </a:spcAft>
                  <a:tabLst>
                    <a:tab pos="5271135" algn="l"/>
                  </a:tabLst>
                </a:pPr>
                <a:r>
                  <a:rPr lang="zh-CN" altLang="en-US" sz="2400" b="1">
                    <a:latin typeface="黑体" panose="02010609060101010101" pitchFamily="49" charset="-122"/>
                    <a:ea typeface="黑体" panose="02010609060101010101" pitchFamily="49" charset="-122"/>
                    <a:cs typeface="黑体" panose="02010609060101010101" pitchFamily="49" charset="-122"/>
                  </a:rPr>
                  <a:t>练习</a:t>
                </a:r>
                <a:r>
                  <a:rPr lang="en-US" altLang="zh-CN" sz="2400" b="1">
                    <a:latin typeface="黑体" panose="02010609060101010101" pitchFamily="49" charset="-122"/>
                    <a:ea typeface="黑体" panose="02010609060101010101" pitchFamily="49" charset="-122"/>
                    <a:cs typeface="黑体" panose="02010609060101010101" pitchFamily="49" charset="-122"/>
                  </a:rPr>
                  <a:t>3.</a:t>
                </a:r>
                <a:r>
                  <a:rPr lang="zh-CN" altLang="en-US" sz="2400">
                    <a:latin typeface="黑体" panose="02010609060101010101" pitchFamily="49" charset="-122"/>
                    <a:ea typeface="黑体" panose="02010609060101010101" pitchFamily="49" charset="-122"/>
                    <a:cs typeface="黑体" panose="02010609060101010101" pitchFamily="49" charset="-122"/>
                    <a:sym typeface="+mn-ea"/>
                  </a:rPr>
                  <a:t>在RLC串联谐振电路中，会有</a:t>
                </a:r>
                <a14:m>
                  <m:oMath xmlns:m="http://schemas.openxmlformats.org/officeDocument/2006/math">
                    <m:sSub>
                      <m:sSubPr>
                        <m:ctrlPr>
                          <a:rPr lang="en-US" altLang="zh-CN" sz="2400">
                            <a:latin typeface="Cambria Math" panose="02040503050406030204" charset="0"/>
                            <a:ea typeface="黑体" panose="02010609060101010101" pitchFamily="49" charset="-122"/>
                            <a:cs typeface="Cambria Math" panose="02040503050406030204" charset="0"/>
                            <a:sym typeface="+mn-ea"/>
                          </a:rPr>
                        </m:ctrlPr>
                      </m:sSubPr>
                      <m:e>
                        <m:r>
                          <m:rPr>
                            <m:sty m:val="p"/>
                          </m:rPr>
                          <a:rPr lang="en-US" altLang="zh-CN" sz="2400">
                            <a:latin typeface="Cambria Math" panose="02040503050406030204" charset="0"/>
                            <a:ea typeface="黑体" panose="02010609060101010101" pitchFamily="49" charset="-122"/>
                            <a:cs typeface="Cambria Math" panose="02040503050406030204" charset="0"/>
                            <a:sym typeface="+mn-ea"/>
                          </a:rPr>
                          <m:t>U</m:t>
                        </m:r>
                      </m:e>
                      <m:sub>
                        <m:r>
                          <m:rPr>
                            <m:sty m:val="p"/>
                          </m:rPr>
                          <a:rPr lang="en-US" altLang="zh-CN" sz="2400">
                            <a:latin typeface="Cambria Math" panose="02040503050406030204" charset="0"/>
                            <a:ea typeface="黑体" panose="02010609060101010101" pitchFamily="49" charset="-122"/>
                            <a:cs typeface="Cambria Math" panose="02040503050406030204" charset="0"/>
                            <a:sym typeface="+mn-ea"/>
                          </a:rPr>
                          <m:t>L</m:t>
                        </m:r>
                      </m:sub>
                    </m:sSub>
                    <m:r>
                      <a:rPr lang="en-US" altLang="zh-CN" sz="2400">
                        <a:latin typeface="Cambria Math" panose="02040503050406030204" charset="0"/>
                        <a:ea typeface="MS Mincho" charset="0"/>
                        <a:cs typeface="Cambria Math" panose="02040503050406030204" charset="0"/>
                        <a:sym typeface="+mn-ea"/>
                      </a:rPr>
                      <m:t>=</m:t>
                    </m:r>
                    <m:r>
                      <a:rPr lang="en-US" altLang="zh-CN" sz="2400">
                        <a:latin typeface="Cambria Math" panose="02040503050406030204" charset="0"/>
                        <a:ea typeface="黑体" panose="02010609060101010101" pitchFamily="49" charset="-122"/>
                        <a:cs typeface="Cambria Math" panose="02040503050406030204" charset="0"/>
                        <a:sym typeface="+mn-ea"/>
                      </a:rPr>
                      <m:t>−</m:t>
                    </m:r>
                    <m:sSub>
                      <m:sSubPr>
                        <m:ctrlPr>
                          <a:rPr lang="en-US" altLang="zh-CN" sz="2400">
                            <a:latin typeface="Cambria Math" panose="02040503050406030204" charset="0"/>
                            <a:ea typeface="黑体" panose="02010609060101010101" pitchFamily="49" charset="-122"/>
                            <a:cs typeface="Cambria Math" panose="02040503050406030204" charset="0"/>
                            <a:sym typeface="+mn-ea"/>
                          </a:rPr>
                        </m:ctrlPr>
                      </m:sSubPr>
                      <m:e>
                        <m:r>
                          <m:rPr>
                            <m:sty m:val="p"/>
                          </m:rPr>
                          <a:rPr lang="en-US" altLang="zh-CN" sz="2400">
                            <a:latin typeface="Cambria Math" panose="02040503050406030204" charset="0"/>
                            <a:ea typeface="黑体" panose="02010609060101010101" pitchFamily="49" charset="-122"/>
                            <a:cs typeface="Cambria Math" panose="02040503050406030204" charset="0"/>
                            <a:sym typeface="+mn-ea"/>
                          </a:rPr>
                          <m:t>U</m:t>
                        </m:r>
                      </m:e>
                      <m:sub>
                        <m:r>
                          <m:rPr>
                            <m:sty m:val="p"/>
                          </m:rPr>
                          <a:rPr lang="en-US" altLang="zh-CN" sz="2400">
                            <a:latin typeface="Cambria Math" panose="02040503050406030204" charset="0"/>
                            <a:ea typeface="黑体" panose="02010609060101010101" pitchFamily="49" charset="-122"/>
                            <a:cs typeface="Cambria Math" panose="02040503050406030204" charset="0"/>
                            <a:sym typeface="+mn-ea"/>
                          </a:rPr>
                          <m:t>C</m:t>
                        </m:r>
                      </m:sub>
                    </m:sSub>
                    <m:r>
                      <a:rPr lang="zh-CN" altLang="en-US" sz="2400">
                        <a:latin typeface="Cambria Math" panose="02040503050406030204" charset="0"/>
                        <a:ea typeface="黑体" panose="02010609060101010101" pitchFamily="49" charset="-122"/>
                        <a:cs typeface="Cambria Math" panose="02040503050406030204" charset="0"/>
                        <a:sym typeface="+mn-ea"/>
                      </a:rPr>
                      <m:t>成立</m:t>
                    </m:r>
                    <m:r>
                      <a:rPr lang="en-US" altLang="zh-CN" sz="2400">
                        <a:latin typeface="Cambria Math" panose="02040503050406030204" charset="0"/>
                        <a:ea typeface="MS Mincho" charset="0"/>
                        <a:cs typeface="Cambria Math" panose="02040503050406030204" charset="0"/>
                        <a:sym typeface="+mn-ea"/>
                      </a:rPr>
                      <m:t>。</m:t>
                    </m:r>
                  </m:oMath>
                </a14:m>
                <a:r>
                  <a:rPr lang="zh-CN" altLang="en-US" sz="2400">
                    <a:latin typeface="Times New Roman" panose="02020603050405020304"/>
                    <a:ea typeface="楷体_GB2312"/>
                    <a:sym typeface="+mn-ea"/>
                  </a:rPr>
                  <a:t>（ </a:t>
                </a:r>
                <a:r>
                  <a:rPr lang="en-US" altLang="zh-CN" sz="2400">
                    <a:latin typeface="Times New Roman" panose="02020603050405020304"/>
                    <a:ea typeface="楷体_GB2312"/>
                    <a:sym typeface="+mn-ea"/>
                  </a:rPr>
                  <a:t>   </a:t>
                </a:r>
                <a:r>
                  <a:rPr lang="zh-CN" altLang="en-US" sz="2400">
                    <a:latin typeface="Times New Roman" panose="02020603050405020304"/>
                    <a:ea typeface="楷体_GB2312"/>
                    <a:sym typeface="+mn-ea"/>
                  </a:rPr>
                  <a:t>）</a:t>
                </a:r>
                <a:endParaRPr lang="zh-CN" altLang="en-US" sz="2400">
                  <a:latin typeface="黑体" panose="02010609060101010101" pitchFamily="49" charset="-122"/>
                  <a:ea typeface="黑体" panose="02010609060101010101" pitchFamily="49" charset="-122"/>
                  <a:cs typeface="黑体" panose="02010609060101010101" pitchFamily="49" charset="-122"/>
                </a:endParaRPr>
              </a:p>
              <a:p>
                <a:pPr marL="0" indent="0" algn="l" defTabSz="266700">
                  <a:spcBef>
                    <a:spcPct val="0"/>
                  </a:spcBef>
                  <a:spcAft>
                    <a:spcPts val="700"/>
                  </a:spcAft>
                  <a:tabLst>
                    <a:tab pos="5271135" algn="l"/>
                  </a:tabLst>
                </a:pPr>
                <a:endParaRPr lang="zh-CN" altLang="en-US" sz="2400">
                  <a:latin typeface="黑体" panose="02010609060101010101" pitchFamily="49" charset="-122"/>
                  <a:ea typeface="黑体" panose="02010609060101010101" pitchFamily="49" charset="-122"/>
                  <a:cs typeface="黑体" panose="02010609060101010101" pitchFamily="49" charset="-122"/>
                </a:endParaRPr>
              </a:p>
            </p:txBody>
          </p:sp>
        </mc:Choice>
        <mc:Fallback>
          <p:sp>
            <p:nvSpPr>
              <p:cNvPr id="21" name="文本框 20"/>
              <p:cNvSpPr txBox="1">
                <a:spLocks noRot="1" noChangeAspect="1" noMove="1" noResize="1" noEditPoints="1" noAdjustHandles="1" noChangeArrowheads="1" noChangeShapeType="1" noTextEdit="1"/>
              </p:cNvSpPr>
              <p:nvPr/>
            </p:nvSpPr>
            <p:spPr>
              <a:xfrm>
                <a:off x="412750" y="4182110"/>
                <a:ext cx="8593455" cy="650240"/>
              </a:xfrm>
              <a:prstGeom prst="rect">
                <a:avLst/>
              </a:prstGeom>
              <a:blipFill rotWithShape="1">
                <a:blip r:embed="rId5"/>
                <a:stretch>
                  <a:fillRect b="-34570"/>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22" name="文本框 21"/>
              <p:cNvSpPr txBox="1"/>
              <p:nvPr/>
            </p:nvSpPr>
            <p:spPr>
              <a:xfrm>
                <a:off x="412750" y="4959350"/>
                <a:ext cx="8593455" cy="650240"/>
              </a:xfrm>
              <a:prstGeom prst="rect">
                <a:avLst/>
              </a:prstGeom>
            </p:spPr>
            <p:txBody>
              <a:bodyPr>
                <a:noAutofit/>
              </a:bodyPr>
              <a:p>
                <a:pPr marL="0" indent="0" algn="l" defTabSz="266700">
                  <a:spcBef>
                    <a:spcPct val="0"/>
                  </a:spcBef>
                  <a:spcAft>
                    <a:spcPts val="700"/>
                  </a:spcAft>
                  <a:tabLst>
                    <a:tab pos="5271135" algn="l"/>
                  </a:tabLst>
                </a:pPr>
                <a:r>
                  <a:rPr lang="zh-CN" altLang="en-US" sz="2400" b="1">
                    <a:latin typeface="黑体" panose="02010609060101010101" pitchFamily="49" charset="-122"/>
                    <a:ea typeface="黑体" panose="02010609060101010101" pitchFamily="49" charset="-122"/>
                    <a:cs typeface="黑体" panose="02010609060101010101" pitchFamily="49" charset="-122"/>
                  </a:rPr>
                  <a:t>练习</a:t>
                </a:r>
                <a:r>
                  <a:rPr lang="en-US" altLang="zh-CN" sz="2400" b="1">
                    <a:latin typeface="黑体" panose="02010609060101010101" pitchFamily="49" charset="-122"/>
                    <a:ea typeface="黑体" panose="02010609060101010101" pitchFamily="49" charset="-122"/>
                    <a:cs typeface="黑体" panose="02010609060101010101" pitchFamily="49" charset="-122"/>
                  </a:rPr>
                  <a:t>4.</a:t>
                </a:r>
                <a:r>
                  <a:rPr lang="zh-CN" altLang="en-US" sz="2400">
                    <a:latin typeface="黑体" panose="02010609060101010101" pitchFamily="49" charset="-122"/>
                    <a:ea typeface="黑体" panose="02010609060101010101" pitchFamily="49" charset="-122"/>
                    <a:cs typeface="黑体" panose="02010609060101010101" pitchFamily="49" charset="-122"/>
                    <a:sym typeface="+mn-ea"/>
                  </a:rPr>
                  <a:t>在RLC</a:t>
                </a:r>
                <a:r>
                  <a:rPr lang="zh-CN" altLang="en-US" sz="2400">
                    <a:latin typeface="黑体" panose="02010609060101010101" pitchFamily="49" charset="-122"/>
                    <a:ea typeface="黑体" panose="02010609060101010101" pitchFamily="49" charset="-122"/>
                    <a:cs typeface="黑体" panose="02010609060101010101" pitchFamily="49" charset="-122"/>
                    <a:sym typeface="+mn-ea"/>
                  </a:rPr>
                  <a:t>并联谐振电路中，会有</a:t>
                </a:r>
                <a14:m>
                  <m:oMath xmlns:m="http://schemas.openxmlformats.org/officeDocument/2006/math">
                    <m:sSub>
                      <m:sSubPr>
                        <m:ctrlPr>
                          <a:rPr lang="en-US" altLang="zh-CN" sz="2400">
                            <a:latin typeface="Cambria Math" panose="02040503050406030204" charset="0"/>
                            <a:ea typeface="黑体" panose="02010609060101010101" pitchFamily="49" charset="-122"/>
                            <a:cs typeface="Cambria Math" panose="02040503050406030204" charset="0"/>
                            <a:sym typeface="+mn-ea"/>
                          </a:rPr>
                        </m:ctrlPr>
                      </m:sSubPr>
                      <m:e>
                        <m:r>
                          <m:rPr>
                            <m:sty m:val="p"/>
                          </m:rPr>
                          <a:rPr lang="en-US" altLang="zh-CN" sz="2400">
                            <a:latin typeface="Cambria Math" panose="02040503050406030204" charset="0"/>
                            <a:ea typeface="黑体" panose="02010609060101010101" pitchFamily="49" charset="-122"/>
                            <a:cs typeface="Cambria Math" panose="02040503050406030204" charset="0"/>
                            <a:sym typeface="+mn-ea"/>
                          </a:rPr>
                          <m:t>I</m:t>
                        </m:r>
                      </m:e>
                      <m:sub>
                        <m:r>
                          <m:rPr>
                            <m:sty m:val="p"/>
                          </m:rPr>
                          <a:rPr lang="en-US" altLang="zh-CN" sz="2400">
                            <a:latin typeface="Cambria Math" panose="02040503050406030204" charset="0"/>
                            <a:ea typeface="黑体" panose="02010609060101010101" pitchFamily="49" charset="-122"/>
                            <a:cs typeface="Cambria Math" panose="02040503050406030204" charset="0"/>
                            <a:sym typeface="+mn-ea"/>
                          </a:rPr>
                          <m:t>L</m:t>
                        </m:r>
                      </m:sub>
                    </m:sSub>
                    <m:r>
                      <a:rPr lang="en-US" altLang="zh-CN" sz="2400">
                        <a:latin typeface="Cambria Math" panose="02040503050406030204" charset="0"/>
                        <a:ea typeface="MS Mincho" charset="0"/>
                        <a:cs typeface="Cambria Math" panose="02040503050406030204" charset="0"/>
                        <a:sym typeface="+mn-ea"/>
                      </a:rPr>
                      <m:t>=</m:t>
                    </m:r>
                    <m:r>
                      <a:rPr lang="en-US" altLang="zh-CN" sz="2400">
                        <a:latin typeface="Cambria Math" panose="02040503050406030204" charset="0"/>
                        <a:ea typeface="黑体" panose="02010609060101010101" pitchFamily="49" charset="-122"/>
                        <a:cs typeface="Cambria Math" panose="02040503050406030204" charset="0"/>
                        <a:sym typeface="+mn-ea"/>
                      </a:rPr>
                      <m:t>−</m:t>
                    </m:r>
                    <m:sSub>
                      <m:sSubPr>
                        <m:ctrlPr>
                          <a:rPr lang="en-US" altLang="zh-CN" sz="2400">
                            <a:latin typeface="Cambria Math" panose="02040503050406030204" charset="0"/>
                            <a:ea typeface="黑体" panose="02010609060101010101" pitchFamily="49" charset="-122"/>
                            <a:cs typeface="Cambria Math" panose="02040503050406030204" charset="0"/>
                            <a:sym typeface="+mn-ea"/>
                          </a:rPr>
                        </m:ctrlPr>
                      </m:sSubPr>
                      <m:e>
                        <m:r>
                          <m:rPr>
                            <m:sty m:val="p"/>
                          </m:rPr>
                          <a:rPr lang="en-US" altLang="zh-CN" sz="2400">
                            <a:latin typeface="Cambria Math" panose="02040503050406030204" charset="0"/>
                            <a:ea typeface="黑体" panose="02010609060101010101" pitchFamily="49" charset="-122"/>
                            <a:cs typeface="Cambria Math" panose="02040503050406030204" charset="0"/>
                            <a:sym typeface="+mn-ea"/>
                          </a:rPr>
                          <m:t>I</m:t>
                        </m:r>
                      </m:e>
                      <m:sub>
                        <m:r>
                          <m:rPr>
                            <m:sty m:val="p"/>
                          </m:rPr>
                          <a:rPr lang="en-US" altLang="zh-CN" sz="2400">
                            <a:latin typeface="Cambria Math" panose="02040503050406030204" charset="0"/>
                            <a:ea typeface="黑体" panose="02010609060101010101" pitchFamily="49" charset="-122"/>
                            <a:cs typeface="Cambria Math" panose="02040503050406030204" charset="0"/>
                            <a:sym typeface="+mn-ea"/>
                          </a:rPr>
                          <m:t>C</m:t>
                        </m:r>
                      </m:sub>
                    </m:sSub>
                    <m:r>
                      <a:rPr lang="zh-CN" altLang="en-US" sz="2400">
                        <a:latin typeface="Cambria Math" panose="02040503050406030204" charset="0"/>
                        <a:ea typeface="黑体" panose="02010609060101010101" pitchFamily="49" charset="-122"/>
                        <a:cs typeface="Cambria Math" panose="02040503050406030204" charset="0"/>
                        <a:sym typeface="+mn-ea"/>
                      </a:rPr>
                      <m:t>成立</m:t>
                    </m:r>
                    <m:r>
                      <a:rPr lang="en-US" altLang="zh-CN" sz="2400">
                        <a:latin typeface="Cambria Math" panose="02040503050406030204" charset="0"/>
                        <a:ea typeface="MS Mincho" charset="0"/>
                        <a:cs typeface="Cambria Math" panose="02040503050406030204" charset="0"/>
                        <a:sym typeface="+mn-ea"/>
                      </a:rPr>
                      <m:t>。</m:t>
                    </m:r>
                  </m:oMath>
                </a14:m>
                <a:r>
                  <a:rPr lang="zh-CN" altLang="en-US" sz="2400">
                    <a:latin typeface="Times New Roman" panose="02020603050405020304"/>
                    <a:ea typeface="楷体_GB2312"/>
                    <a:sym typeface="+mn-ea"/>
                  </a:rPr>
                  <a:t>（ </a:t>
                </a:r>
                <a:r>
                  <a:rPr lang="en-US" altLang="zh-CN" sz="2400">
                    <a:latin typeface="Times New Roman" panose="02020603050405020304"/>
                    <a:ea typeface="楷体_GB2312"/>
                    <a:sym typeface="+mn-ea"/>
                  </a:rPr>
                  <a:t>   </a:t>
                </a:r>
                <a:r>
                  <a:rPr lang="zh-CN" altLang="en-US" sz="2400">
                    <a:latin typeface="Times New Roman" panose="02020603050405020304"/>
                    <a:ea typeface="楷体_GB2312"/>
                    <a:sym typeface="+mn-ea"/>
                  </a:rPr>
                  <a:t>）</a:t>
                </a:r>
                <a:endParaRPr lang="zh-CN" altLang="en-US" sz="2400">
                  <a:latin typeface="黑体" panose="02010609060101010101" pitchFamily="49" charset="-122"/>
                  <a:ea typeface="黑体" panose="02010609060101010101" pitchFamily="49" charset="-122"/>
                  <a:cs typeface="黑体" panose="02010609060101010101" pitchFamily="49" charset="-122"/>
                </a:endParaRPr>
              </a:p>
              <a:p>
                <a:pPr marL="0" indent="0" algn="l" defTabSz="266700">
                  <a:spcBef>
                    <a:spcPct val="0"/>
                  </a:spcBef>
                  <a:spcAft>
                    <a:spcPts val="700"/>
                  </a:spcAft>
                  <a:tabLst>
                    <a:tab pos="5271135" algn="l"/>
                  </a:tabLst>
                </a:pPr>
                <a:endParaRPr lang="zh-CN" altLang="en-US" sz="2400">
                  <a:latin typeface="黑体" panose="02010609060101010101" pitchFamily="49" charset="-122"/>
                  <a:ea typeface="黑体" panose="02010609060101010101" pitchFamily="49" charset="-122"/>
                  <a:cs typeface="黑体" panose="02010609060101010101" pitchFamily="49" charset="-122"/>
                </a:endParaRPr>
              </a:p>
            </p:txBody>
          </p:sp>
        </mc:Choice>
        <mc:Fallback>
          <p:sp>
            <p:nvSpPr>
              <p:cNvPr id="22" name="文本框 21"/>
              <p:cNvSpPr txBox="1">
                <a:spLocks noRot="1" noChangeAspect="1" noMove="1" noResize="1" noEditPoints="1" noAdjustHandles="1" noChangeArrowheads="1" noChangeShapeType="1" noTextEdit="1"/>
              </p:cNvSpPr>
              <p:nvPr/>
            </p:nvSpPr>
            <p:spPr>
              <a:xfrm>
                <a:off x="412750" y="4959350"/>
                <a:ext cx="8593455" cy="650240"/>
              </a:xfrm>
              <a:prstGeom prst="rect">
                <a:avLst/>
              </a:prstGeom>
              <a:blipFill rotWithShape="1">
                <a:blip r:embed="rId6"/>
                <a:stretch>
                  <a:fillRect b="-34570"/>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27" name="文本框 26"/>
              <p:cNvSpPr txBox="1"/>
              <p:nvPr/>
            </p:nvSpPr>
            <p:spPr>
              <a:xfrm>
                <a:off x="381000" y="5748020"/>
                <a:ext cx="8593455" cy="650240"/>
              </a:xfrm>
              <a:prstGeom prst="rect">
                <a:avLst/>
              </a:prstGeom>
            </p:spPr>
            <p:txBody>
              <a:bodyPr>
                <a:noAutofit/>
              </a:bodyPr>
              <a:p>
                <a:pPr marL="0" indent="0" algn="l" defTabSz="266700">
                  <a:spcBef>
                    <a:spcPct val="0"/>
                  </a:spcBef>
                  <a:spcAft>
                    <a:spcPts val="700"/>
                  </a:spcAft>
                  <a:tabLst>
                    <a:tab pos="5271135" algn="l"/>
                  </a:tabLst>
                </a:pPr>
                <a:r>
                  <a:rPr lang="zh-CN" altLang="en-US" sz="2400" b="1">
                    <a:latin typeface="黑体" panose="02010609060101010101" pitchFamily="49" charset="-122"/>
                    <a:ea typeface="黑体" panose="02010609060101010101" pitchFamily="49" charset="-122"/>
                    <a:cs typeface="黑体" panose="02010609060101010101" pitchFamily="49" charset="-122"/>
                  </a:rPr>
                  <a:t>练习</a:t>
                </a:r>
                <a:r>
                  <a:rPr lang="en-US" altLang="zh-CN" sz="2400" b="1">
                    <a:latin typeface="黑体" panose="02010609060101010101" pitchFamily="49" charset="-122"/>
                    <a:ea typeface="黑体" panose="02010609060101010101" pitchFamily="49" charset="-122"/>
                    <a:cs typeface="黑体" panose="02010609060101010101" pitchFamily="49" charset="-122"/>
                  </a:rPr>
                  <a:t>5.</a:t>
                </a:r>
                <a:r>
                  <a:rPr lang="zh-CN" altLang="en-US" sz="2400" b="1">
                    <a:latin typeface="黑体" panose="02010609060101010101" pitchFamily="49" charset="-122"/>
                    <a:ea typeface="黑体" panose="02010609060101010101" pitchFamily="49" charset="-122"/>
                    <a:cs typeface="黑体" panose="02010609060101010101" pitchFamily="49" charset="-122"/>
                  </a:rPr>
                  <a:t>不论是</a:t>
                </a:r>
                <a:r>
                  <a:rPr lang="zh-CN" altLang="en-US" sz="2400">
                    <a:latin typeface="黑体" panose="02010609060101010101" pitchFamily="49" charset="-122"/>
                    <a:ea typeface="黑体" panose="02010609060101010101" pitchFamily="49" charset="-122"/>
                    <a:cs typeface="黑体" panose="02010609060101010101" pitchFamily="49" charset="-122"/>
                    <a:sym typeface="+mn-ea"/>
                  </a:rPr>
                  <a:t>RLC串联电路还是</a:t>
                </a:r>
                <a:r>
                  <a:rPr lang="zh-CN" altLang="en-US" sz="2400">
                    <a:latin typeface="黑体" panose="02010609060101010101" pitchFamily="49" charset="-122"/>
                    <a:ea typeface="黑体" panose="02010609060101010101" pitchFamily="49" charset="-122"/>
                    <a:cs typeface="黑体" panose="02010609060101010101" pitchFamily="49" charset="-122"/>
                    <a:sym typeface="+mn-ea"/>
                  </a:rPr>
                  <a:t>RLC</a:t>
                </a:r>
                <a:r>
                  <a:rPr lang="zh-CN" altLang="en-US" sz="2400">
                    <a:latin typeface="黑体" panose="02010609060101010101" pitchFamily="49" charset="-122"/>
                    <a:ea typeface="黑体" panose="02010609060101010101" pitchFamily="49" charset="-122"/>
                    <a:cs typeface="黑体" panose="02010609060101010101" pitchFamily="49" charset="-122"/>
                    <a:sym typeface="+mn-ea"/>
                  </a:rPr>
                  <a:t>并联电路，选择性与频带宽度是相互矛盾的两个物理量</a:t>
                </a:r>
                <a14:m>
                  <m:oMath xmlns:m="http://schemas.openxmlformats.org/officeDocument/2006/math">
                    <m:r>
                      <a:rPr lang="en-US" altLang="zh-CN" sz="2400">
                        <a:latin typeface="Cambria Math" panose="02040503050406030204" charset="0"/>
                        <a:ea typeface="MS Mincho" charset="0"/>
                        <a:cs typeface="Cambria Math" panose="02040503050406030204" charset="0"/>
                        <a:sym typeface="+mn-ea"/>
                      </a:rPr>
                      <m:t>。</m:t>
                    </m:r>
                  </m:oMath>
                </a14:m>
                <a:r>
                  <a:rPr lang="zh-CN" altLang="en-US" sz="2400">
                    <a:latin typeface="Times New Roman" panose="02020603050405020304"/>
                    <a:ea typeface="楷体_GB2312"/>
                    <a:sym typeface="+mn-ea"/>
                  </a:rPr>
                  <a:t>（ </a:t>
                </a:r>
                <a:r>
                  <a:rPr lang="en-US" altLang="zh-CN" sz="2400">
                    <a:latin typeface="Times New Roman" panose="02020603050405020304"/>
                    <a:ea typeface="楷体_GB2312"/>
                    <a:sym typeface="+mn-ea"/>
                  </a:rPr>
                  <a:t>   </a:t>
                </a:r>
                <a:r>
                  <a:rPr lang="zh-CN" altLang="en-US" sz="2400">
                    <a:latin typeface="Times New Roman" panose="02020603050405020304"/>
                    <a:ea typeface="楷体_GB2312"/>
                    <a:sym typeface="+mn-ea"/>
                  </a:rPr>
                  <a:t>）</a:t>
                </a:r>
                <a:endParaRPr lang="zh-CN" altLang="en-US" sz="2400">
                  <a:latin typeface="黑体" panose="02010609060101010101" pitchFamily="49" charset="-122"/>
                  <a:ea typeface="黑体" panose="02010609060101010101" pitchFamily="49" charset="-122"/>
                  <a:cs typeface="黑体" panose="02010609060101010101" pitchFamily="49" charset="-122"/>
                </a:endParaRPr>
              </a:p>
              <a:p>
                <a:pPr marL="0" indent="0" algn="l" defTabSz="266700">
                  <a:spcBef>
                    <a:spcPct val="0"/>
                  </a:spcBef>
                  <a:spcAft>
                    <a:spcPts val="700"/>
                  </a:spcAft>
                  <a:tabLst>
                    <a:tab pos="5271135" algn="l"/>
                  </a:tabLst>
                </a:pPr>
                <a:endParaRPr lang="zh-CN" altLang="en-US" sz="2400">
                  <a:latin typeface="黑体" panose="02010609060101010101" pitchFamily="49" charset="-122"/>
                  <a:ea typeface="黑体" panose="02010609060101010101" pitchFamily="49" charset="-122"/>
                  <a:cs typeface="黑体" panose="02010609060101010101" pitchFamily="49" charset="-122"/>
                </a:endParaRPr>
              </a:p>
            </p:txBody>
          </p:sp>
        </mc:Choice>
        <mc:Fallback>
          <p:sp>
            <p:nvSpPr>
              <p:cNvPr id="27" name="文本框 26"/>
              <p:cNvSpPr txBox="1">
                <a:spLocks noRot="1" noChangeAspect="1" noMove="1" noResize="1" noEditPoints="1" noAdjustHandles="1" noChangeArrowheads="1" noChangeShapeType="1" noTextEdit="1"/>
              </p:cNvSpPr>
              <p:nvPr/>
            </p:nvSpPr>
            <p:spPr>
              <a:xfrm>
                <a:off x="381000" y="5748020"/>
                <a:ext cx="8593455" cy="650240"/>
              </a:xfrm>
              <a:prstGeom prst="rect">
                <a:avLst/>
              </a:prstGeom>
              <a:blipFill rotWithShape="1">
                <a:blip r:embed="rId7"/>
                <a:stretch>
                  <a:fillRect b="-91504"/>
                </a:stretch>
              </a:blipFill>
            </p:spPr>
            <p:txBody>
              <a:bodyPr/>
              <a:lstStyle/>
              <a:p>
                <a:r>
                  <a:rPr lang="zh-CN" altLang="en-US">
                    <a:noFill/>
                  </a:rPr>
                  <a:t> </a:t>
                </a:r>
              </a:p>
            </p:txBody>
          </p:sp>
        </mc:Fallback>
      </mc:AlternateContent>
      <p:sp>
        <p:nvSpPr>
          <p:cNvPr id="29" name="文本框 28"/>
          <p:cNvSpPr txBox="1"/>
          <p:nvPr/>
        </p:nvSpPr>
        <p:spPr>
          <a:xfrm>
            <a:off x="381000" y="1032510"/>
            <a:ext cx="4572000" cy="460375"/>
          </a:xfrm>
          <a:prstGeom prst="rect">
            <a:avLst/>
          </a:prstGeom>
          <a:noFill/>
        </p:spPr>
        <p:txBody>
          <a:bodyPr wrap="square" rtlCol="0" anchor="t">
            <a:spAutoFit/>
          </a:bodyPr>
          <a:p>
            <a:r>
              <a:rPr lang="zh-CN" altLang="en-US" sz="2400" b="1">
                <a:latin typeface="黑体" panose="02010609060101010101" pitchFamily="49" charset="-122"/>
                <a:ea typeface="黑体" panose="02010609060101010101" pitchFamily="49" charset="-122"/>
                <a:cs typeface="黑体" panose="02010609060101010101" pitchFamily="49" charset="-122"/>
                <a:sym typeface="+mn-ea"/>
              </a:rPr>
              <a:t>课堂</a:t>
            </a:r>
            <a:r>
              <a:rPr lang="zh-CN" altLang="en-US" sz="2400" b="1">
                <a:latin typeface="黑体" panose="02010609060101010101" pitchFamily="49" charset="-122"/>
                <a:ea typeface="黑体" panose="02010609060101010101" pitchFamily="49" charset="-122"/>
                <a:cs typeface="黑体" panose="02010609060101010101" pitchFamily="49" charset="-122"/>
                <a:sym typeface="+mn-ea"/>
              </a:rPr>
              <a:t>巩固</a:t>
            </a:r>
            <a:endParaRPr lang="zh-CN" altLang="en-US" sz="2400" b="1">
              <a:latin typeface="黑体" panose="02010609060101010101" pitchFamily="49" charset="-122"/>
              <a:ea typeface="黑体" panose="02010609060101010101" pitchFamily="49" charset="-122"/>
              <a:cs typeface="黑体" panose="02010609060101010101" pitchFamily="49" charset="-122"/>
              <a:sym typeface="+mn-ea"/>
            </a:endParaRPr>
          </a:p>
        </p:txBody>
      </p:sp>
    </p:spTree>
    <p:custDataLst>
      <p:tags r:id="rId8"/>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01" name="Rectangle 3"/>
          <p:cNvSpPr txBox="1"/>
          <p:nvPr>
            <p:custDataLst>
              <p:tags r:id="rId1"/>
            </p:custDataLst>
          </p:nvPr>
        </p:nvSpPr>
        <p:spPr>
          <a:xfrm>
            <a:off x="130175" y="2009775"/>
            <a:ext cx="8899525" cy="4848225"/>
          </a:xfrm>
          <a:prstGeom prst="rect">
            <a:avLst/>
          </a:prstGeom>
          <a:noFill/>
          <a:ln w="9525">
            <a:noFill/>
          </a:ln>
          <a:extLst>
            <a:ext uri="{909E8E84-426E-40DD-AFC4-6F175D3DCCD1}">
              <a14:hiddenFill xmlns:a14="http://schemas.microsoft.com/office/drawing/2010/main">
                <a:solidFill>
                  <a:srgbClr val="FFC000"/>
                </a:solidFill>
              </a14:hiddenFill>
            </a:ext>
          </a:extLst>
        </p:spPr>
        <p:txBody>
          <a:bodyPr/>
          <a:lstStyle/>
          <a:p>
            <a:pPr>
              <a:spcBef>
                <a:spcPct val="20000"/>
              </a:spcBef>
            </a:pP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zh-CN" altLang="en-US" sz="2000" b="1" dirty="0">
                <a:solidFill>
                  <a:schemeClr val="dk1"/>
                </a:solidFill>
                <a:latin typeface="黑体" panose="02010609060101010101" pitchFamily="49" charset="-122"/>
                <a:ea typeface="黑体" panose="02010609060101010101" pitchFamily="49" charset="-122"/>
                <a:cs typeface="黑体" panose="02010609060101010101" pitchFamily="49" charset="-122"/>
              </a:rPr>
              <a:t>频率特性革命：推动数据通信与感知技术迈向未来的关键突破</a:t>
            </a:r>
            <a:endParaRPr lang="zh-CN" altLang="en-US" sz="20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spcBef>
                <a:spcPct val="20000"/>
              </a:spcBef>
            </a:pP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en-US" altLang="zh-CN" sz="18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zh-CN" altLang="en-US" sz="1800" dirty="0">
                <a:solidFill>
                  <a:schemeClr val="dk1"/>
                </a:solidFill>
                <a:latin typeface="黑体" panose="02010609060101010101" pitchFamily="49" charset="-122"/>
                <a:ea typeface="黑体" panose="02010609060101010101" pitchFamily="49" charset="-122"/>
                <a:cs typeface="黑体" panose="02010609060101010101" pitchFamily="49" charset="-122"/>
              </a:rPr>
              <a:t>随着科技的不断进步，高速数据通信、无线通信系统以及雷达和传感器系统对交流电路的频率特性提出了更高的要求。在这些关键领域，频率特性的提升不仅意味着可以传输更多的数据量，而且能够确保信号在高速传输过程中的质量和完整性，这对于应对当前和未来数据传输的挑战至关重要。</a:t>
            </a:r>
            <a:endParaRPr lang="zh-CN" altLang="en-US" sz="1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spcBef>
                <a:spcPct val="20000"/>
              </a:spcBef>
            </a:pPr>
            <a:r>
              <a:rPr lang="en-US" altLang="zh-CN" sz="1800" dirty="0">
                <a:solidFill>
                  <a:schemeClr val="dk1"/>
                </a:solidFill>
                <a:latin typeface="黑体" panose="02010609060101010101" pitchFamily="49" charset="-122"/>
                <a:ea typeface="黑体" panose="02010609060101010101" pitchFamily="49" charset="-122"/>
                <a:cs typeface="黑体" panose="02010609060101010101" pitchFamily="49" charset="-122"/>
              </a:rPr>
              <a:t>    1.</a:t>
            </a:r>
            <a:r>
              <a:rPr lang="zh-CN" altLang="en-US" sz="1800" dirty="0">
                <a:solidFill>
                  <a:schemeClr val="dk1"/>
                </a:solidFill>
                <a:latin typeface="黑体" panose="02010609060101010101" pitchFamily="49" charset="-122"/>
                <a:ea typeface="黑体" panose="02010609060101010101" pitchFamily="49" charset="-122"/>
                <a:cs typeface="黑体" panose="02010609060101010101" pitchFamily="49" charset="-122"/>
              </a:rPr>
              <a:t>高速数据通信。在高速数据通信系统中，频率特性的提升使得系统能够支持更高的数据传输速率，这对于云计算、大数据和物联网等技术的发展尤为重要。通过优化频率特性，可以减少信号传输中的衰减和失真，提高信号的传输效率和系统的吞吐量，从而满足用户对高速互联网和实时数据传输的日益增长的需求。</a:t>
            </a:r>
            <a:endParaRPr lang="zh-CN" altLang="en-US" sz="1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spcBef>
                <a:spcPct val="20000"/>
              </a:spcBef>
            </a:pPr>
            <a:r>
              <a:rPr lang="en-US" altLang="zh-CN" sz="1800" dirty="0">
                <a:solidFill>
                  <a:schemeClr val="dk1"/>
                </a:solidFill>
                <a:latin typeface="黑体" panose="02010609060101010101" pitchFamily="49" charset="-122"/>
                <a:ea typeface="黑体" panose="02010609060101010101" pitchFamily="49" charset="-122"/>
                <a:cs typeface="黑体" panose="02010609060101010101" pitchFamily="49" charset="-122"/>
              </a:rPr>
              <a:t>    2.</a:t>
            </a:r>
            <a:r>
              <a:rPr lang="zh-CN" altLang="en-US" sz="1800" dirty="0">
                <a:solidFill>
                  <a:schemeClr val="dk1"/>
                </a:solidFill>
                <a:latin typeface="黑体" panose="02010609060101010101" pitchFamily="49" charset="-122"/>
                <a:ea typeface="黑体" panose="02010609060101010101" pitchFamily="49" charset="-122"/>
                <a:cs typeface="黑体" panose="02010609060101010101" pitchFamily="49" charset="-122"/>
              </a:rPr>
              <a:t>无线通信系统。在无线通信领域，新型频率特性技术的应用极大地提升了信号的传输范围和稳定性。这对于提高通信系统的覆盖面积、增强信号的抗干扰能力以及提升用户体验至关重要。此外，通过精确控制频率特性，可以有效减少信号干扰，提高频谱利用率，为无线网络的高效运行提供了有力保障。</a:t>
            </a:r>
            <a:endParaRPr lang="zh-CN" altLang="en-US" sz="1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spcBef>
                <a:spcPct val="20000"/>
              </a:spcBef>
            </a:pPr>
            <a:r>
              <a:rPr lang="en-US" altLang="zh-CN" sz="1800" dirty="0">
                <a:solidFill>
                  <a:schemeClr val="dk1"/>
                </a:solidFill>
                <a:latin typeface="黑体" panose="02010609060101010101" pitchFamily="49" charset="-122"/>
                <a:ea typeface="黑体" panose="02010609060101010101" pitchFamily="49" charset="-122"/>
                <a:cs typeface="黑体" panose="02010609060101010101" pitchFamily="49" charset="-122"/>
              </a:rPr>
              <a:t>    3.</a:t>
            </a:r>
            <a:r>
              <a:rPr lang="zh-CN" altLang="en-US" sz="1800" dirty="0">
                <a:solidFill>
                  <a:schemeClr val="dk1"/>
                </a:solidFill>
                <a:latin typeface="黑体" panose="02010609060101010101" pitchFamily="49" charset="-122"/>
                <a:ea typeface="黑体" panose="02010609060101010101" pitchFamily="49" charset="-122"/>
                <a:cs typeface="黑体" panose="02010609060101010101" pitchFamily="49" charset="-122"/>
              </a:rPr>
              <a:t>雷达和传感器系统。雷达和传感器系统中的频率特性优化，直接关系到信号的探测能力和准确性。在军事侦察、航空航天导航和汽车安全等敏感领域，这种提升意味着更高的探测精度和更快的响应速度，这对于确保任务的成功执行和人身安全至关重要。</a:t>
            </a:r>
            <a:endParaRPr lang="zh-CN" altLang="en-US" sz="1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spcBef>
                <a:spcPct val="20000"/>
              </a:spcBef>
            </a:pPr>
            <a:endParaRPr lang="zh-CN" altLang="en-US" sz="1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16" name="组合 15"/>
          <p:cNvGrpSpPr/>
          <p:nvPr/>
        </p:nvGrpSpPr>
        <p:grpSpPr>
          <a:xfrm>
            <a:off x="6985" y="414655"/>
            <a:ext cx="9143365" cy="430530"/>
            <a:chOff x="11" y="653"/>
            <a:chExt cx="14399" cy="678"/>
          </a:xfrm>
        </p:grpSpPr>
        <p:sp>
          <p:nvSpPr>
            <p:cNvPr id="10" name="文本框 9"/>
            <p:cNvSpPr txBox="1"/>
            <p:nvPr/>
          </p:nvSpPr>
          <p:spPr>
            <a:xfrm>
              <a:off x="11" y="654"/>
              <a:ext cx="12276" cy="677"/>
            </a:xfrm>
            <a:prstGeom prst="rect">
              <a:avLst/>
            </a:prstGeom>
            <a:noFill/>
          </p:spPr>
          <p:txBody>
            <a:bodyPr wrap="square" rtlCol="0" anchor="t">
              <a:spAutoFit/>
            </a:bodyPr>
            <a:p>
              <a:pPr>
                <a:spcBef>
                  <a:spcPct val="50000"/>
                </a:spcBef>
              </a:pP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单元12</a:t>
              </a:r>
              <a:r>
                <a:rPr kumimoji="1" lang="en-US" altLang="zh-CN"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交流电路的频率特性</a:t>
              </a:r>
              <a:endPar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15" name="组合 14"/>
            <p:cNvGrpSpPr/>
            <p:nvPr/>
          </p:nvGrpSpPr>
          <p:grpSpPr>
            <a:xfrm>
              <a:off x="6546" y="653"/>
              <a:ext cx="7864" cy="640"/>
              <a:chOff x="6546" y="653"/>
              <a:chExt cx="7864" cy="640"/>
            </a:xfrm>
          </p:grpSpPr>
          <p:grpSp>
            <p:nvGrpSpPr>
              <p:cNvPr id="7" name="组合 6"/>
              <p:cNvGrpSpPr/>
              <p:nvPr/>
            </p:nvGrpSpPr>
            <p:grpSpPr>
              <a:xfrm rot="0">
                <a:off x="6546" y="653"/>
                <a:ext cx="7865" cy="628"/>
                <a:chOff x="4774" y="800"/>
                <a:chExt cx="7865" cy="628"/>
              </a:xfrm>
            </p:grpSpPr>
            <p:sp>
              <p:nvSpPr>
                <p:cNvPr id="2" name="文本框 1"/>
                <p:cNvSpPr txBox="1"/>
                <p:nvPr/>
              </p:nvSpPr>
              <p:spPr>
                <a:xfrm>
                  <a:off x="6743"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3" name="文本框 2"/>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5" name="文本框 4"/>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6" name="文本框 5"/>
                <p:cNvSpPr txBox="1"/>
                <p:nvPr/>
              </p:nvSpPr>
              <p:spPr>
                <a:xfrm>
                  <a:off x="4774" y="800"/>
                  <a:ext cx="1984" cy="628"/>
                </a:xfrm>
                <a:prstGeom prst="rect">
                  <a:avLst/>
                </a:prstGeom>
                <a:solidFill>
                  <a:schemeClr val="accent4"/>
                </a:solidFill>
              </p:spPr>
              <p:txBody>
                <a:bodyPr wrap="square" rtlCol="0">
                  <a:spAutoFit/>
                </a:bodyPr>
                <a:p>
                  <a:pPr algn="ctr"/>
                  <a:r>
                    <a:rPr lang="zh-CN" altLang="en-US" sz="2000" b="1">
                      <a:solidFill>
                        <a:schemeClr val="bg1"/>
                      </a:solidFill>
                      <a:latin typeface="黑体" panose="02010609060101010101" pitchFamily="49" charset="-122"/>
                      <a:ea typeface="黑体" panose="02010609060101010101" pitchFamily="49" charset="-122"/>
                    </a:rPr>
                    <a:t>课堂导入</a:t>
                  </a:r>
                  <a:endParaRPr lang="zh-CN" altLang="en-US" sz="2000" b="1">
                    <a:solidFill>
                      <a:schemeClr val="bg1"/>
                    </a:solidFill>
                    <a:latin typeface="黑体" panose="02010609060101010101" pitchFamily="49" charset="-122"/>
                    <a:ea typeface="黑体" panose="02010609060101010101" pitchFamily="49" charset="-122"/>
                  </a:endParaRPr>
                </a:p>
              </p:txBody>
            </p:sp>
          </p:grpSp>
          <p:cxnSp>
            <p:nvCxnSpPr>
              <p:cNvPr id="13" name="直接连接符 1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
        <p:nvSpPr>
          <p:cNvPr id="4" name="文本框 3"/>
          <p:cNvSpPr txBox="1"/>
          <p:nvPr/>
        </p:nvSpPr>
        <p:spPr>
          <a:xfrm>
            <a:off x="130175" y="1168400"/>
            <a:ext cx="4572000" cy="583565"/>
          </a:xfrm>
          <a:prstGeom prst="rect">
            <a:avLst/>
          </a:prstGeom>
          <a:noFill/>
        </p:spPr>
        <p:txBody>
          <a:bodyPr wrap="square" rtlCol="0" anchor="t">
            <a:spAutoFit/>
          </a:bodyPr>
          <a:p>
            <a:pPr marL="342900" indent="-342900" algn="l" eaLnBrk="1" hangingPunct="1">
              <a:spcBef>
                <a:spcPct val="20000"/>
              </a:spcBef>
              <a:buClrTx/>
              <a:buSzTx/>
              <a:buFontTx/>
              <a:buChar char="•"/>
            </a:pPr>
            <a:r>
              <a:rPr lang="zh-CN" altLang="en-US" sz="3200" b="1" dirty="0">
                <a:solidFill>
                  <a:schemeClr val="dk1">
                    <a:lumMod val="85000"/>
                    <a:lumOff val="15000"/>
                  </a:schemeClr>
                </a:solidFill>
                <a:latin typeface="黑体" panose="02010609060101010101" pitchFamily="49" charset="-122"/>
                <a:ea typeface="黑体" panose="02010609060101010101" pitchFamily="49" charset="-122"/>
                <a:sym typeface="+mn-ea"/>
              </a:rPr>
              <a:t>新技术新知识</a:t>
            </a:r>
            <a:endParaRPr lang="zh-CN" altLang="en-US" sz="3200" b="1" dirty="0">
              <a:solidFill>
                <a:schemeClr val="dk1">
                  <a:lumMod val="85000"/>
                  <a:lumOff val="15000"/>
                </a:schemeClr>
              </a:solidFill>
              <a:latin typeface="黑体" panose="02010609060101010101" pitchFamily="49" charset="-122"/>
              <a:ea typeface="黑体" panose="02010609060101010101" pitchFamily="49" charset="-122"/>
              <a:sym typeface="+mn-ea"/>
            </a:endParaRPr>
          </a:p>
        </p:txBody>
      </p:sp>
    </p:spTree>
    <p:custDataLst>
      <p:tags r:id="rId2"/>
    </p:custData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627" name="Rectangle 3"/>
          <p:cNvSpPr>
            <a:spLocks noGrp="1"/>
          </p:cNvSpPr>
          <p:nvPr>
            <p:custDataLst>
              <p:tags r:id="rId1"/>
            </p:custDataLst>
          </p:nvPr>
        </p:nvSpPr>
        <p:spPr>
          <a:xfrm>
            <a:off x="863600" y="2224475"/>
            <a:ext cx="7651329" cy="2967498"/>
          </a:xfrm>
          <a:prstGeom prst="rect">
            <a:avLst/>
          </a:prstGeom>
          <a:noFill/>
          <a:ln>
            <a:noFill/>
          </a:ln>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marL="514350" indent="-514350" algn="l" eaLnBrk="1" hangingPunct="1">
              <a:lnSpc>
                <a:spcPct val="150000"/>
              </a:lnSpc>
              <a:buAutoNum type="arabicPeriod"/>
            </a:pPr>
            <a:r>
              <a:rPr lang="zh-CN" altLang="en-US" b="1" dirty="0">
                <a:solidFill>
                  <a:schemeClr val="dk1"/>
                </a:solidFill>
                <a:latin typeface="黑体" panose="02010609060101010101" pitchFamily="49" charset="-122"/>
                <a:ea typeface="黑体" panose="02010609060101010101" pitchFamily="49" charset="-122"/>
                <a:cs typeface="黑体" panose="02010609060101010101" pitchFamily="49" charset="-122"/>
              </a:rPr>
              <a:t>串联谐振频率与特性阻抗</a:t>
            </a:r>
            <a:endParaRPr lang="en-US" altLang="zh-CN"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lnSpc>
                <a:spcPct val="150000"/>
              </a:lnSpc>
            </a:pPr>
            <a:r>
              <a:rPr lang="en-US" altLang="zh-CN" b="1" dirty="0">
                <a:solidFill>
                  <a:schemeClr val="dk1"/>
                </a:solidFill>
                <a:latin typeface="黑体" panose="02010609060101010101" pitchFamily="49" charset="-122"/>
                <a:ea typeface="黑体" panose="02010609060101010101" pitchFamily="49" charset="-122"/>
                <a:cs typeface="黑体" panose="02010609060101010101" pitchFamily="49" charset="-122"/>
              </a:rPr>
              <a:t>2.</a:t>
            </a:r>
            <a:r>
              <a:rPr lang="zh-CN" altLang="en-US" b="1" dirty="0">
                <a:solidFill>
                  <a:schemeClr val="dk1"/>
                </a:solidFill>
                <a:latin typeface="黑体" panose="02010609060101010101" pitchFamily="49" charset="-122"/>
                <a:ea typeface="黑体" panose="02010609060101010101" pitchFamily="49" charset="-122"/>
                <a:cs typeface="黑体" panose="02010609060101010101" pitchFamily="49" charset="-122"/>
              </a:rPr>
              <a:t>串联、并联谐振电路的特点</a:t>
            </a:r>
            <a:endParaRPr lang="en-US" altLang="zh-CN"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lnSpc>
                <a:spcPct val="150000"/>
              </a:lnSpc>
            </a:pPr>
            <a:r>
              <a:rPr lang="en-US" altLang="zh-CN" b="1" dirty="0">
                <a:solidFill>
                  <a:schemeClr val="dk1"/>
                </a:solidFill>
                <a:latin typeface="黑体" panose="02010609060101010101" pitchFamily="49" charset="-122"/>
                <a:ea typeface="黑体" panose="02010609060101010101" pitchFamily="49" charset="-122"/>
                <a:cs typeface="黑体" panose="02010609060101010101" pitchFamily="49" charset="-122"/>
              </a:rPr>
              <a:t>3.</a:t>
            </a:r>
            <a:r>
              <a:rPr lang="zh-CN" altLang="en-US" b="1" dirty="0">
                <a:solidFill>
                  <a:schemeClr val="dk1"/>
                </a:solidFill>
                <a:latin typeface="黑体" panose="02010609060101010101" pitchFamily="49" charset="-122"/>
                <a:ea typeface="黑体" panose="02010609060101010101" pitchFamily="49" charset="-122"/>
                <a:cs typeface="黑体" panose="02010609060101010101" pitchFamily="49" charset="-122"/>
              </a:rPr>
              <a:t>串联电路的频率特性和应用</a:t>
            </a:r>
            <a:endParaRPr lang="zh-CN" altLang="en-US"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14" name="组合 13"/>
          <p:cNvGrpSpPr/>
          <p:nvPr/>
        </p:nvGrpSpPr>
        <p:grpSpPr>
          <a:xfrm rot="0">
            <a:off x="4156710" y="414655"/>
            <a:ext cx="4993640" cy="406400"/>
            <a:chOff x="6546" y="653"/>
            <a:chExt cx="7864" cy="640"/>
          </a:xfrm>
        </p:grpSpPr>
        <p:grpSp>
          <p:nvGrpSpPr>
            <p:cNvPr id="15" name="组合 14"/>
            <p:cNvGrpSpPr/>
            <p:nvPr/>
          </p:nvGrpSpPr>
          <p:grpSpPr>
            <a:xfrm rot="0">
              <a:off x="6546" y="653"/>
              <a:ext cx="7865" cy="628"/>
              <a:chOff x="4774" y="800"/>
              <a:chExt cx="7865" cy="628"/>
            </a:xfrm>
          </p:grpSpPr>
          <p:sp>
            <p:nvSpPr>
              <p:cNvPr id="16" name="文本框 15"/>
              <p:cNvSpPr txBox="1"/>
              <p:nvPr/>
            </p:nvSpPr>
            <p:spPr>
              <a:xfrm>
                <a:off x="6743" y="800"/>
                <a:ext cx="1984" cy="628"/>
              </a:xfrm>
              <a:prstGeom prst="rect">
                <a:avLst/>
              </a:prstGeom>
              <a:noFill/>
              <a:ln>
                <a:noFill/>
              </a:ln>
              <a:extLst>
                <a:ext uri="{909E8E84-426E-40DD-AFC4-6F175D3DCCD1}">
                  <a14:hiddenFill xmlns:a14="http://schemas.microsoft.com/office/drawing/2010/main">
                    <a:solidFill>
                      <a:srgbClr val="007AAE"/>
                    </a:soli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讲授新知</a:t>
                </a:r>
                <a:endParaRPr lang="zh-CN" altLang="en-US" sz="2000" b="1">
                  <a:solidFill>
                    <a:schemeClr val="tx1"/>
                  </a:solidFill>
                  <a:latin typeface="黑体" panose="02010609060101010101" pitchFamily="49" charset="-122"/>
                  <a:ea typeface="黑体" panose="02010609060101010101" pitchFamily="49" charset="-122"/>
                </a:endParaRPr>
              </a:p>
            </p:txBody>
          </p:sp>
          <p:sp>
            <p:nvSpPr>
              <p:cNvPr id="17" name="文本框 16"/>
              <p:cNvSpPr txBox="1"/>
              <p:nvPr/>
            </p:nvSpPr>
            <p:spPr>
              <a:xfrm>
                <a:off x="8699" y="800"/>
                <a:ext cx="1984" cy="628"/>
              </a:xfrm>
              <a:prstGeom prst="rect">
                <a:avLst/>
              </a:prstGeom>
              <a:solidFill>
                <a:srgbClr val="007AAE"/>
              </a:solidFill>
            </p:spPr>
            <p:txBody>
              <a:bodyPr wrap="square" rtlCol="0">
                <a:spAutoFit/>
              </a:bodyPr>
              <a:p>
                <a:pPr algn="ctr"/>
                <a:r>
                  <a:rPr lang="zh-CN" altLang="en-US" sz="2000" b="1">
                    <a:solidFill>
                      <a:schemeClr val="bg1"/>
                    </a:solidFill>
                    <a:latin typeface="黑体" panose="02010609060101010101" pitchFamily="49" charset="-122"/>
                    <a:ea typeface="黑体" panose="02010609060101010101" pitchFamily="49" charset="-122"/>
                  </a:rPr>
                  <a:t>课堂小结</a:t>
                </a:r>
                <a:endParaRPr lang="zh-CN" altLang="en-US" sz="2000" b="1">
                  <a:solidFill>
                    <a:schemeClr val="bg1"/>
                  </a:solidFill>
                  <a:latin typeface="黑体" panose="02010609060101010101" pitchFamily="49" charset="-122"/>
                  <a:ea typeface="黑体" panose="02010609060101010101" pitchFamily="49" charset="-122"/>
                </a:endParaRPr>
              </a:p>
            </p:txBody>
          </p:sp>
          <p:sp>
            <p:nvSpPr>
              <p:cNvPr id="18" name="文本框 17"/>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9" name="文本框 18"/>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1" name="直接连接符 20"/>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sp>
        <p:nvSpPr>
          <p:cNvPr id="8" name="文本框 7"/>
          <p:cNvSpPr txBox="1"/>
          <p:nvPr/>
        </p:nvSpPr>
        <p:spPr>
          <a:xfrm>
            <a:off x="6985" y="415290"/>
            <a:ext cx="7795260" cy="429895"/>
          </a:xfrm>
          <a:prstGeom prst="rect">
            <a:avLst/>
          </a:prstGeom>
          <a:noFill/>
        </p:spPr>
        <p:txBody>
          <a:bodyPr wrap="square" rtlCol="0" anchor="t">
            <a:spAutoFit/>
          </a:bodyPr>
          <a:p>
            <a:pPr>
              <a:spcBef>
                <a:spcPct val="50000"/>
              </a:spcBef>
            </a:pP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单元12</a:t>
            </a:r>
            <a:r>
              <a:rPr kumimoji="1" lang="en-US" altLang="zh-CN"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交流电路的频率特性</a:t>
            </a:r>
            <a:endPar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spTree>
    <p:custDataLst>
      <p:tags r:id="rId2"/>
    </p:custData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1"/>
          <a:srcRect/>
          <a:stretch>
            <a:fillRect/>
          </a:stretch>
        </p:blipFill>
        <p:spPr bwMode="auto">
          <a:xfrm>
            <a:off x="3249039" y="2473054"/>
            <a:ext cx="2259046" cy="21369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5" name="组合 4"/>
          <p:cNvGrpSpPr/>
          <p:nvPr/>
        </p:nvGrpSpPr>
        <p:grpSpPr>
          <a:xfrm>
            <a:off x="0" y="512445"/>
            <a:ext cx="9046210" cy="459740"/>
            <a:chOff x="164" y="569"/>
            <a:chExt cx="14246" cy="724"/>
          </a:xfrm>
        </p:grpSpPr>
        <p:sp>
          <p:nvSpPr>
            <p:cNvPr id="6" name="文本框 5"/>
            <p:cNvSpPr txBox="1"/>
            <p:nvPr/>
          </p:nvSpPr>
          <p:spPr>
            <a:xfrm>
              <a:off x="164" y="569"/>
              <a:ext cx="12276" cy="628"/>
            </a:xfrm>
            <a:prstGeom prst="rect">
              <a:avLst/>
            </a:prstGeom>
            <a:noFill/>
          </p:spPr>
          <p:txBody>
            <a:bodyPr wrap="square" rtlCol="0" anchor="t">
              <a:spAutoFit/>
            </a:bodyPr>
            <a:p>
              <a:pPr>
                <a:spcBef>
                  <a:spcPct val="50000"/>
                </a:spcBef>
              </a:pPr>
              <a:r>
                <a:rPr kumimoji="1" lang="zh-CN" altLang="en-US" sz="20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单元12</a:t>
              </a:r>
              <a:r>
                <a:rPr kumimoji="1" lang="en-US" altLang="zh-CN" sz="20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0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交流电路的频率特性</a:t>
              </a:r>
              <a:endParaRPr kumimoji="1" lang="zh-CN" altLang="en-US" sz="20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7" name="组合 6"/>
            <p:cNvGrpSpPr/>
            <p:nvPr/>
          </p:nvGrpSpPr>
          <p:grpSpPr>
            <a:xfrm>
              <a:off x="6546" y="653"/>
              <a:ext cx="7864" cy="640"/>
              <a:chOff x="6546" y="653"/>
              <a:chExt cx="7864" cy="640"/>
            </a:xfrm>
          </p:grpSpPr>
          <p:grpSp>
            <p:nvGrpSpPr>
              <p:cNvPr id="10" name="组合 9"/>
              <p:cNvGrpSpPr/>
              <p:nvPr/>
            </p:nvGrpSpPr>
            <p:grpSpPr>
              <a:xfrm rot="0">
                <a:off x="6546" y="653"/>
                <a:ext cx="7865" cy="628"/>
                <a:chOff x="4774" y="800"/>
                <a:chExt cx="7865" cy="628"/>
              </a:xfrm>
            </p:grpSpPr>
            <p:sp>
              <p:nvSpPr>
                <p:cNvPr id="11" name="文本框 10"/>
                <p:cNvSpPr txBox="1"/>
                <p:nvPr/>
              </p:nvSpPr>
              <p:spPr>
                <a:xfrm>
                  <a:off x="6743" y="800"/>
                  <a:ext cx="1984" cy="628"/>
                </a:xfrm>
                <a:prstGeom prst="rect">
                  <a:avLst/>
                </a:prstGeom>
                <a:noFill/>
              </p:spPr>
              <p:txBody>
                <a:bodyPr wrap="square" rtlCol="0">
                  <a:spAutoFit/>
                </a:bodyPr>
                <a:p>
                  <a:pPr lvl="0" algn="ctr">
                    <a:buClrTx/>
                    <a:buSzTx/>
                    <a:buFontTx/>
                  </a:pPr>
                  <a:r>
                    <a:rPr lang="zh-CN" altLang="en-US" sz="2000" b="1">
                      <a:latin typeface="黑体" panose="02010609060101010101" pitchFamily="49" charset="-122"/>
                      <a:ea typeface="黑体" panose="02010609060101010101" pitchFamily="49" charset="-122"/>
                      <a:sym typeface="+mn-ea"/>
                    </a:rPr>
                    <a:t>讲授新知</a:t>
                  </a:r>
                  <a:endParaRPr lang="zh-CN" altLang="en-US" sz="2000" b="1">
                    <a:latin typeface="黑体" panose="02010609060101010101" pitchFamily="49" charset="-122"/>
                    <a:ea typeface="黑体" panose="02010609060101010101" pitchFamily="49" charset="-122"/>
                    <a:sym typeface="+mn-ea"/>
                  </a:endParaRPr>
                </a:p>
              </p:txBody>
            </p:sp>
            <p:sp>
              <p:nvSpPr>
                <p:cNvPr id="12" name="文本框 11"/>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13" name="文本框 12"/>
                <p:cNvSpPr txBox="1"/>
                <p:nvPr/>
              </p:nvSpPr>
              <p:spPr>
                <a:xfrm>
                  <a:off x="10655" y="800"/>
                  <a:ext cx="1984" cy="628"/>
                </a:xfrm>
                <a:prstGeom prst="rect">
                  <a:avLst/>
                </a:prstGeom>
                <a:solidFill>
                  <a:srgbClr val="007AAE"/>
                </a:solidFill>
                <a:extLst>
                  <a:ext uri="{909E8E84-426E-40DD-AFC4-6F175D3DCCD1}">
                    <a14:hiddenFill xmlns:a14="http://schemas.microsoft.com/office/drawing/2010/main">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14:hiddenFill>
                  </a:ext>
                </a:extLst>
              </p:spPr>
              <p:style>
                <a:lnRef idx="0">
                  <a:srgbClr val="FFFFFF"/>
                </a:lnRef>
                <a:fillRef idx="2">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spAutoFit/>
                </a:bodyPr>
                <a:p>
                  <a:pPr lvl="0" algn="ctr">
                    <a:buClrTx/>
                    <a:buSzTx/>
                    <a:buFontTx/>
                  </a:pPr>
                  <a:r>
                    <a:rPr lang="zh-CN" altLang="en-US" sz="2000" b="1">
                      <a:latin typeface="黑体" panose="02010609060101010101" pitchFamily="49" charset="-122"/>
                      <a:ea typeface="黑体" panose="02010609060101010101" pitchFamily="49" charset="-122"/>
                      <a:sym typeface="+mn-ea"/>
                    </a:rPr>
                    <a:t>课后作业</a:t>
                  </a:r>
                  <a:endParaRPr lang="zh-CN" altLang="en-US" sz="2000" b="1">
                    <a:latin typeface="黑体" panose="02010609060101010101" pitchFamily="49" charset="-122"/>
                    <a:ea typeface="黑体" panose="02010609060101010101" pitchFamily="49" charset="-122"/>
                    <a:sym typeface="+mn-ea"/>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4" name="直接连接符 13"/>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2"/>
    </p:custData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标题 8"/>
          <p:cNvSpPr>
            <a:spLocks noGrp="1"/>
          </p:cNvSpPr>
          <p:nvPr>
            <p:ph type="title"/>
            <p:custDataLst>
              <p:tags r:id="rId1"/>
            </p:custDataLst>
          </p:nvPr>
        </p:nvSpPr>
        <p:spPr>
          <a:xfrm>
            <a:off x="2367643" y="3989228"/>
            <a:ext cx="6767309" cy="942001"/>
          </a:xfrm>
        </p:spPr>
        <p:txBody>
          <a:bodyPr/>
          <a:p>
            <a:pPr marL="0" indent="0" algn="l">
              <a:lnSpc>
                <a:spcPct val="90000"/>
              </a:lnSpc>
              <a:spcBef>
                <a:spcPts val="0"/>
              </a:spcBef>
              <a:spcAft>
                <a:spcPts val="0"/>
              </a:spcAft>
              <a:buSzPct val="100000"/>
              <a:buNone/>
            </a:pPr>
            <a:r>
              <a:rPr lang="zh-CN" altLang="en-US" dirty="0">
                <a:solidFill>
                  <a:schemeClr val="lt1"/>
                </a:solidFill>
                <a:latin typeface="+mj-lt"/>
                <a:cs typeface="+mj-cs"/>
                <a:sym typeface="+mn-ea"/>
              </a:rPr>
              <a:t>课堂教学评价</a:t>
            </a:r>
            <a:endParaRPr lang="zh-CN" altLang="en-US" sz="3300" dirty="0">
              <a:solidFill>
                <a:schemeClr val="lt1"/>
              </a:solidFill>
              <a:latin typeface="+mj-lt"/>
              <a:cs typeface="+mj-cs"/>
            </a:endParaRPr>
          </a:p>
        </p:txBody>
      </p:sp>
      <p:grpSp>
        <p:nvGrpSpPr>
          <p:cNvPr id="8" name="组合 7"/>
          <p:cNvGrpSpPr/>
          <p:nvPr/>
        </p:nvGrpSpPr>
        <p:grpSpPr>
          <a:xfrm rot="0">
            <a:off x="4156710" y="414655"/>
            <a:ext cx="4993640" cy="406400"/>
            <a:chOff x="6546" y="653"/>
            <a:chExt cx="7864" cy="640"/>
          </a:xfrm>
        </p:grpSpPr>
        <p:grpSp>
          <p:nvGrpSpPr>
            <p:cNvPr id="10" name="组合 9"/>
            <p:cNvGrpSpPr/>
            <p:nvPr/>
          </p:nvGrpSpPr>
          <p:grpSpPr>
            <a:xfrm rot="0">
              <a:off x="6546" y="653"/>
              <a:ext cx="7865" cy="628"/>
              <a:chOff x="4774" y="800"/>
              <a:chExt cx="7865" cy="628"/>
            </a:xfrm>
          </p:grpSpPr>
          <p:sp>
            <p:nvSpPr>
              <p:cNvPr id="13" name="文本框 12"/>
              <p:cNvSpPr txBox="1"/>
              <p:nvPr/>
            </p:nvSpPr>
            <p:spPr>
              <a:xfrm>
                <a:off x="6743" y="800"/>
                <a:ext cx="1984" cy="628"/>
              </a:xfrm>
              <a:prstGeom prst="rect">
                <a:avLst/>
              </a:prstGeom>
              <a:noFill/>
              <a:ln>
                <a:noFill/>
              </a:ln>
              <a:extLst>
                <a:ext uri="{909E8E84-426E-40DD-AFC4-6F175D3DCCD1}">
                  <a14:hiddenFill xmlns:a14="http://schemas.microsoft.com/office/drawing/2010/main">
                    <a:solidFill>
                      <a:srgbClr val="007AAE"/>
                    </a:soli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讲授新知</a:t>
                </a:r>
                <a:endParaRPr lang="zh-CN" altLang="en-US" sz="2000" b="1">
                  <a:solidFill>
                    <a:schemeClr val="tx1"/>
                  </a:solidFill>
                  <a:latin typeface="黑体" panose="02010609060101010101" pitchFamily="49" charset="-122"/>
                  <a:ea typeface="黑体" panose="02010609060101010101" pitchFamily="49" charset="-122"/>
                </a:endParaRPr>
              </a:p>
            </p:txBody>
          </p:sp>
          <p:sp>
            <p:nvSpPr>
              <p:cNvPr id="15" name="文本框 14"/>
              <p:cNvSpPr txBox="1"/>
              <p:nvPr/>
            </p:nvSpPr>
            <p:spPr>
              <a:xfrm>
                <a:off x="8699" y="800"/>
                <a:ext cx="1984" cy="628"/>
              </a:xfrm>
              <a:prstGeom prst="rect">
                <a:avLst/>
              </a:prstGeom>
              <a:noFill/>
              <a:extLst>
                <a:ext uri="{909E8E84-426E-40DD-AFC4-6F175D3DCCD1}">
                  <a14:hiddenFill xmlns:a14="http://schemas.microsoft.com/office/drawing/2010/main">
                    <a:solidFill>
                      <a:srgbClr val="007AAE"/>
                    </a:solidFill>
                  </a14:hiddenFill>
                </a:ext>
              </a:extLst>
            </p:spPr>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课堂小结</a:t>
                </a:r>
                <a:endParaRPr lang="zh-CN" altLang="en-US" sz="2000" b="1">
                  <a:solidFill>
                    <a:schemeClr val="tx1"/>
                  </a:solidFill>
                  <a:latin typeface="黑体" panose="02010609060101010101" pitchFamily="49" charset="-122"/>
                  <a:ea typeface="黑体" panose="02010609060101010101" pitchFamily="49" charset="-122"/>
                </a:endParaRPr>
              </a:p>
            </p:txBody>
          </p:sp>
          <p:sp>
            <p:nvSpPr>
              <p:cNvPr id="16" name="文本框 15"/>
              <p:cNvSpPr txBox="1"/>
              <p:nvPr/>
            </p:nvSpPr>
            <p:spPr>
              <a:xfrm>
                <a:off x="10655" y="800"/>
                <a:ext cx="1984" cy="628"/>
              </a:xfrm>
              <a:prstGeom prst="rect">
                <a:avLst/>
              </a:prstGeom>
              <a:solidFill>
                <a:srgbClr val="007AAE"/>
              </a:solidFill>
            </p:spPr>
            <p:txBody>
              <a:bodyPr wrap="square" rtlCol="0">
                <a:spAutoFit/>
              </a:bodyPr>
              <a:p>
                <a:pPr algn="ctr"/>
                <a:r>
                  <a:rPr lang="zh-CN" altLang="en-US" sz="2000" b="1">
                    <a:solidFill>
                      <a:schemeClr val="bg1"/>
                    </a:solidFill>
                    <a:latin typeface="黑体" panose="02010609060101010101" pitchFamily="49" charset="-122"/>
                    <a:ea typeface="黑体" panose="02010609060101010101" pitchFamily="49" charset="-122"/>
                  </a:rPr>
                  <a:t>课后作业</a:t>
                </a:r>
                <a:endParaRPr lang="zh-CN" altLang="en-US" sz="2000" b="1">
                  <a:solidFill>
                    <a:schemeClr val="bg1"/>
                  </a:solidFill>
                  <a:latin typeface="黑体" panose="02010609060101010101" pitchFamily="49" charset="-122"/>
                  <a:ea typeface="黑体" panose="02010609060101010101" pitchFamily="49" charset="-122"/>
                </a:endParaRPr>
              </a:p>
            </p:txBody>
          </p:sp>
          <p:sp>
            <p:nvSpPr>
              <p:cNvPr id="18" name="文本框 17"/>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1" name="直接连接符 20"/>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sp>
        <p:nvSpPr>
          <p:cNvPr id="2" name="文本框 1"/>
          <p:cNvSpPr txBox="1"/>
          <p:nvPr/>
        </p:nvSpPr>
        <p:spPr>
          <a:xfrm>
            <a:off x="6985" y="415290"/>
            <a:ext cx="7795260" cy="429895"/>
          </a:xfrm>
          <a:prstGeom prst="rect">
            <a:avLst/>
          </a:prstGeom>
          <a:noFill/>
        </p:spPr>
        <p:txBody>
          <a:bodyPr wrap="square" rtlCol="0" anchor="t">
            <a:spAutoFit/>
          </a:bodyPr>
          <a:p>
            <a:pPr>
              <a:spcBef>
                <a:spcPct val="50000"/>
              </a:spcBef>
            </a:pP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单元12</a:t>
            </a:r>
            <a:r>
              <a:rPr kumimoji="1" lang="en-US" altLang="zh-CN"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交流电路的频率特性</a:t>
            </a:r>
            <a:endPar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spTree>
    <p:custDataLst>
      <p:tags r:id="rId2"/>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1" name="Rectangle 5"/>
              <p:cNvSpPr>
                <a:spLocks noChangeArrowheads="1"/>
              </p:cNvSpPr>
              <p:nvPr/>
            </p:nvSpPr>
            <p:spPr bwMode="auto">
              <a:xfrm>
                <a:off x="425450" y="1628248"/>
                <a:ext cx="8197475" cy="34150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a:lnSpc>
                    <a:spcPct val="150000"/>
                  </a:lnSpc>
                </a:pPr>
                <a:r>
                  <a:rPr lang="en-US" altLang="zh-CN" sz="2400" dirty="0">
                    <a:solidFill>
                      <a:srgbClr val="000000"/>
                    </a:solidFill>
                    <a:latin typeface="Times New Roman" panose="02020603050405020304" charset="0"/>
                    <a:ea typeface="+mn-ea"/>
                    <a:cs typeface="Times New Roman" panose="02020603050405020304" charset="0"/>
                  </a:rPr>
                  <a:t>1.</a:t>
                </a:r>
                <a:r>
                  <a:rPr lang="zh-CN" altLang="en-US" sz="2400" dirty="0">
                    <a:solidFill>
                      <a:srgbClr val="000000"/>
                    </a:solidFill>
                    <a:latin typeface="Times New Roman" panose="02020603050405020304" charset="0"/>
                    <a:ea typeface="+mn-ea"/>
                    <a:cs typeface="Times New Roman" panose="02020603050405020304" charset="0"/>
                  </a:rPr>
                  <a:t>当电源满足某一特定的频率时，就会出现电路两端的电压和其中的电流同相的情况，这种现象称为</a:t>
                </a:r>
                <a:r>
                  <a:rPr lang="zh-CN" altLang="en-US" sz="2400" b="1" dirty="0">
                    <a:solidFill>
                      <a:srgbClr val="000000"/>
                    </a:solidFill>
                    <a:latin typeface="Times New Roman" panose="02020603050405020304" charset="0"/>
                    <a:ea typeface="+mn-ea"/>
                    <a:cs typeface="Times New Roman" panose="02020603050405020304" charset="0"/>
                  </a:rPr>
                  <a:t>谐振。</a:t>
                </a:r>
                <a:endParaRPr lang="en-US" altLang="zh-CN" sz="2400" b="1" dirty="0">
                  <a:solidFill>
                    <a:srgbClr val="000000"/>
                  </a:solidFill>
                  <a:latin typeface="Times New Roman" panose="02020603050405020304" charset="0"/>
                  <a:ea typeface="+mn-ea"/>
                  <a:cs typeface="Times New Roman" panose="02020603050405020304" charset="0"/>
                </a:endParaRPr>
              </a:p>
              <a:p>
                <a:pPr>
                  <a:lnSpc>
                    <a:spcPct val="150000"/>
                  </a:lnSpc>
                </a:pPr>
                <a:r>
                  <a:rPr lang="en-US" altLang="zh-CN" sz="2400" dirty="0">
                    <a:solidFill>
                      <a:srgbClr val="000000"/>
                    </a:solidFill>
                    <a:latin typeface="Times New Roman" panose="02020603050405020304" charset="0"/>
                    <a:ea typeface="+mn-ea"/>
                    <a:cs typeface="Times New Roman" panose="02020603050405020304" charset="0"/>
                  </a:rPr>
                  <a:t>2.</a:t>
                </a:r>
                <a:r>
                  <a:rPr lang="zh-CN" altLang="en-US" sz="2400" dirty="0">
                    <a:solidFill>
                      <a:srgbClr val="000000"/>
                    </a:solidFill>
                    <a:latin typeface="Times New Roman" panose="02020603050405020304" charset="0"/>
                    <a:ea typeface="+mn-ea"/>
                    <a:cs typeface="Times New Roman" panose="02020603050405020304" charset="0"/>
                  </a:rPr>
                  <a:t>工作在谐振状态下的电路称为</a:t>
                </a:r>
                <a:r>
                  <a:rPr lang="zh-CN" altLang="en-US" sz="2400" b="1" dirty="0">
                    <a:solidFill>
                      <a:srgbClr val="000000"/>
                    </a:solidFill>
                    <a:latin typeface="Times New Roman" panose="02020603050405020304" charset="0"/>
                    <a:ea typeface="+mn-ea"/>
                    <a:cs typeface="Times New Roman" panose="02020603050405020304" charset="0"/>
                  </a:rPr>
                  <a:t>谐振电路</a:t>
                </a:r>
                <a:r>
                  <a:rPr lang="zh-CN" altLang="en-US" sz="2400" dirty="0">
                    <a:solidFill>
                      <a:srgbClr val="000000"/>
                    </a:solidFill>
                    <a:latin typeface="Times New Roman" panose="02020603050405020304" charset="0"/>
                    <a:ea typeface="+mn-ea"/>
                    <a:cs typeface="Times New Roman" panose="02020603050405020304" charset="0"/>
                  </a:rPr>
                  <a:t>。</a:t>
                </a:r>
                <a:endParaRPr lang="en-US" altLang="zh-CN" sz="2400" dirty="0">
                  <a:solidFill>
                    <a:srgbClr val="000000"/>
                  </a:solidFill>
                  <a:latin typeface="Times New Roman" panose="02020603050405020304" charset="0"/>
                  <a:ea typeface="+mn-ea"/>
                  <a:cs typeface="Times New Roman" panose="02020603050405020304" charset="0"/>
                </a:endParaRPr>
              </a:p>
              <a:p>
                <a:pPr>
                  <a:lnSpc>
                    <a:spcPct val="150000"/>
                  </a:lnSpc>
                </a:pPr>
                <a:r>
                  <a:rPr lang="en-US" altLang="zh-CN" sz="2400" dirty="0">
                    <a:solidFill>
                      <a:srgbClr val="000000"/>
                    </a:solidFill>
                    <a:latin typeface="Times New Roman" panose="02020603050405020304" charset="0"/>
                    <a:ea typeface="+mn-ea"/>
                    <a:cs typeface="Times New Roman" panose="02020603050405020304" charset="0"/>
                  </a:rPr>
                  <a:t>3.</a:t>
                </a:r>
                <a:r>
                  <a:rPr lang="zh-CN" altLang="en-US" sz="2400" b="1" dirty="0">
                    <a:solidFill>
                      <a:srgbClr val="000000"/>
                    </a:solidFill>
                    <a:latin typeface="Times New Roman" panose="02020603050405020304" charset="0"/>
                    <a:ea typeface="+mn-ea"/>
                    <a:cs typeface="Times New Roman" panose="02020603050405020304" charset="0"/>
                  </a:rPr>
                  <a:t>谐振电路最为明显的特征</a:t>
                </a:r>
                <a:r>
                  <a:rPr lang="zh-CN" altLang="en-US" sz="2400" dirty="0">
                    <a:solidFill>
                      <a:srgbClr val="000000"/>
                    </a:solidFill>
                    <a:latin typeface="Times New Roman" panose="02020603050405020304" charset="0"/>
                    <a:ea typeface="+mn-ea"/>
                    <a:cs typeface="Times New Roman" panose="02020603050405020304" charset="0"/>
                  </a:rPr>
                  <a:t>是：电路的总电压</a:t>
                </a:r>
                <a14:m>
                  <m:oMath xmlns:m="http://schemas.openxmlformats.org/officeDocument/2006/math">
                    <m:r>
                      <m:rPr>
                        <m:sty m:val="p"/>
                      </m:rPr>
                      <a:rPr lang="en-US" altLang="zh-CN" sz="2400" dirty="0">
                        <a:solidFill>
                          <a:srgbClr val="000000"/>
                        </a:solidFill>
                        <a:latin typeface="Cambria Math" panose="02040503050406030204" charset="0"/>
                        <a:ea typeface="+mn-ea"/>
                        <a:cs typeface="Cambria Math" panose="02040503050406030204" charset="0"/>
                      </a:rPr>
                      <m:t>u</m:t>
                    </m:r>
                  </m:oMath>
                </a14:m>
                <a:r>
                  <a:rPr lang="zh-CN" altLang="en-US" sz="2400" dirty="0">
                    <a:solidFill>
                      <a:srgbClr val="000000"/>
                    </a:solidFill>
                    <a:latin typeface="Times New Roman" panose="02020603050405020304" charset="0"/>
                    <a:ea typeface="+mn-ea"/>
                    <a:cs typeface="Times New Roman" panose="02020603050405020304" charset="0"/>
                  </a:rPr>
                  <a:t>与总电流</a:t>
                </a:r>
                <a14:m>
                  <m:oMath xmlns:m="http://schemas.openxmlformats.org/officeDocument/2006/math">
                    <m:r>
                      <m:rPr>
                        <m:sty m:val="p"/>
                      </m:rPr>
                      <a:rPr lang="en-US" altLang="zh-CN" sz="2400" dirty="0">
                        <a:solidFill>
                          <a:srgbClr val="000000"/>
                        </a:solidFill>
                        <a:latin typeface="Cambria Math" panose="02040503050406030204" charset="0"/>
                        <a:ea typeface="+mn-ea"/>
                        <a:cs typeface="Cambria Math" panose="02040503050406030204" charset="0"/>
                      </a:rPr>
                      <m:t>i</m:t>
                    </m:r>
                  </m:oMath>
                </a14:m>
                <a:r>
                  <a:rPr lang="zh-CN" altLang="en-US" sz="2400" dirty="0">
                    <a:solidFill>
                      <a:srgbClr val="000000"/>
                    </a:solidFill>
                    <a:latin typeface="Times New Roman" panose="02020603050405020304" charset="0"/>
                    <a:ea typeface="+mn-ea"/>
                    <a:cs typeface="Times New Roman" panose="02020603050405020304" charset="0"/>
                  </a:rPr>
                  <a:t>同相，整个电路呈电阻性，即电路的等效阻抗为</a:t>
                </a:r>
                <a14:m>
                  <m:oMath xmlns:m="http://schemas.openxmlformats.org/officeDocument/2006/math">
                    <m:sSub>
                      <m:sSubPr>
                        <m:ctrlPr>
                          <a:rPr lang="en-US" altLang="zh-CN" sz="2400" i="1" dirty="0">
                            <a:solidFill>
                              <a:srgbClr val="000000"/>
                            </a:solidFill>
                            <a:latin typeface="Cambria Math" panose="02040503050406030204" charset="0"/>
                            <a:ea typeface="+mn-ea"/>
                            <a:cs typeface="Cambria Math" panose="02040503050406030204" charset="0"/>
                          </a:rPr>
                        </m:ctrlPr>
                      </m:sSubPr>
                      <m:e>
                        <m:r>
                          <a:rPr lang="en-US" altLang="zh-CN" sz="2400" i="1" dirty="0">
                            <a:solidFill>
                              <a:srgbClr val="000000"/>
                            </a:solidFill>
                            <a:latin typeface="Cambria Math" panose="02040503050406030204" charset="0"/>
                            <a:ea typeface="+mn-ea"/>
                            <a:cs typeface="Cambria Math" panose="02040503050406030204" charset="0"/>
                          </a:rPr>
                          <m:t>𝑍</m:t>
                        </m:r>
                      </m:e>
                      <m:sub>
                        <m:r>
                          <a:rPr lang="en-US" altLang="zh-CN" sz="2400" i="1" dirty="0">
                            <a:solidFill>
                              <a:srgbClr val="000000"/>
                            </a:solidFill>
                            <a:latin typeface="Cambria Math" panose="02040503050406030204" charset="0"/>
                            <a:ea typeface="+mn-ea"/>
                            <a:cs typeface="Cambria Math" panose="02040503050406030204" charset="0"/>
                          </a:rPr>
                          <m:t>0</m:t>
                        </m:r>
                      </m:sub>
                    </m:sSub>
                    <m:r>
                      <a:rPr lang="en-US" altLang="zh-CN" sz="2400" i="1" dirty="0">
                        <a:solidFill>
                          <a:srgbClr val="000000"/>
                        </a:solidFill>
                        <a:latin typeface="Cambria Math" panose="02040503050406030204" charset="0"/>
                        <a:ea typeface="+mn-ea"/>
                        <a:cs typeface="Cambria Math" panose="02040503050406030204" charset="0"/>
                      </a:rPr>
                      <m:t>=</m:t>
                    </m:r>
                    <m:r>
                      <a:rPr lang="en-US" altLang="zh-CN" sz="2400" i="1" dirty="0">
                        <a:solidFill>
                          <a:srgbClr val="000000"/>
                        </a:solidFill>
                        <a:latin typeface="Cambria Math" panose="02040503050406030204" charset="0"/>
                        <a:ea typeface="+mn-ea"/>
                        <a:cs typeface="Cambria Math" panose="02040503050406030204" charset="0"/>
                      </a:rPr>
                      <m:t>𝑅</m:t>
                    </m:r>
                  </m:oMath>
                </a14:m>
                <a:r>
                  <a:rPr lang="zh-CN" altLang="en-US" sz="2400" dirty="0">
                    <a:solidFill>
                      <a:srgbClr val="000000"/>
                    </a:solidFill>
                    <a:latin typeface="Times New Roman" panose="02020603050405020304" charset="0"/>
                    <a:ea typeface="+mn-ea"/>
                    <a:cs typeface="Times New Roman" panose="02020603050405020304" charset="0"/>
                  </a:rPr>
                  <a:t>。 </a:t>
                </a:r>
                <a:endParaRPr lang="en-US" altLang="zh-CN" sz="2400" dirty="0">
                  <a:solidFill>
                    <a:srgbClr val="000000"/>
                  </a:solidFill>
                  <a:latin typeface="Times New Roman" panose="02020603050405020304" charset="0"/>
                  <a:ea typeface="+mn-ea"/>
                  <a:cs typeface="Times New Roman" panose="02020603050405020304" charset="0"/>
                </a:endParaRPr>
              </a:p>
              <a:p>
                <a:pPr>
                  <a:lnSpc>
                    <a:spcPct val="150000"/>
                  </a:lnSpc>
                </a:pPr>
                <a:r>
                  <a:rPr lang="en-US" altLang="zh-CN" sz="2400" b="1" dirty="0">
                    <a:solidFill>
                      <a:srgbClr val="000000"/>
                    </a:solidFill>
                    <a:latin typeface="Times New Roman" panose="02020603050405020304" charset="0"/>
                    <a:ea typeface="+mn-ea"/>
                    <a:cs typeface="Times New Roman" panose="02020603050405020304" charset="0"/>
                  </a:rPr>
                  <a:t>4.</a:t>
                </a:r>
                <a:r>
                  <a:rPr lang="zh-CN" altLang="en-US" sz="2400" b="1" dirty="0">
                    <a:solidFill>
                      <a:srgbClr val="000000"/>
                    </a:solidFill>
                    <a:latin typeface="Times New Roman" panose="02020603050405020304" charset="0"/>
                    <a:ea typeface="+mn-ea"/>
                    <a:cs typeface="Times New Roman" panose="02020603050405020304" charset="0"/>
                  </a:rPr>
                  <a:t>谐振分类</a:t>
                </a:r>
                <a:r>
                  <a:rPr lang="zh-CN" altLang="en-US" sz="2400" dirty="0">
                    <a:solidFill>
                      <a:srgbClr val="000000"/>
                    </a:solidFill>
                    <a:latin typeface="Times New Roman" panose="02020603050405020304" charset="0"/>
                    <a:ea typeface="+mn-ea"/>
                    <a:cs typeface="Times New Roman" panose="02020603050405020304" charset="0"/>
                  </a:rPr>
                  <a:t>；串联谐振和并联谐振。</a:t>
                </a:r>
                <a:endParaRPr lang="zh-CN" altLang="en-US" sz="2400" b="1" dirty="0">
                  <a:solidFill>
                    <a:srgbClr val="000000"/>
                  </a:solidFill>
                  <a:latin typeface="Times New Roman" panose="02020603050405020304" charset="0"/>
                  <a:ea typeface="+mn-ea"/>
                  <a:cs typeface="Times New Roman" panose="02020603050405020304" charset="0"/>
                </a:endParaRPr>
              </a:p>
            </p:txBody>
          </p:sp>
        </mc:Choice>
        <mc:Fallback>
          <p:sp>
            <p:nvSpPr>
              <p:cNvPr id="21" name="Rectangle 5"/>
              <p:cNvSpPr>
                <a:spLocks noRot="1" noChangeAspect="1" noMove="1" noResize="1" noEditPoints="1" noAdjustHandles="1" noChangeArrowheads="1" noChangeShapeType="1" noTextEdit="1"/>
              </p:cNvSpPr>
              <p:nvPr/>
            </p:nvSpPr>
            <p:spPr bwMode="auto">
              <a:xfrm>
                <a:off x="425450" y="1628248"/>
                <a:ext cx="8197475" cy="3415030"/>
              </a:xfrm>
              <a:prstGeom prst="rect">
                <a:avLst/>
              </a:prstGeom>
              <a:blipFill rotWithShape="1">
                <a:blip r:embed="rId1"/>
                <a:stretch>
                  <a:fillRect t="-3" r="3" b="3"/>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zh-CN" altLang="en-US">
                    <a:noFill/>
                  </a:rPr>
                  <a:t> </a:t>
                </a:r>
              </a:p>
            </p:txBody>
          </p:sp>
        </mc:Fallback>
      </mc:AlternateContent>
      <p:grpSp>
        <p:nvGrpSpPr>
          <p:cNvPr id="9" name="组合 8"/>
          <p:cNvGrpSpPr/>
          <p:nvPr/>
        </p:nvGrpSpPr>
        <p:grpSpPr>
          <a:xfrm>
            <a:off x="6985" y="414655"/>
            <a:ext cx="9143365" cy="430530"/>
            <a:chOff x="11" y="653"/>
            <a:chExt cx="14399" cy="678"/>
          </a:xfrm>
        </p:grpSpPr>
        <p:grpSp>
          <p:nvGrpSpPr>
            <p:cNvPr id="22" name="组合 21"/>
            <p:cNvGrpSpPr/>
            <p:nvPr/>
          </p:nvGrpSpPr>
          <p:grpSpPr>
            <a:xfrm rot="0">
              <a:off x="6546" y="653"/>
              <a:ext cx="7864" cy="640"/>
              <a:chOff x="6546" y="653"/>
              <a:chExt cx="7864" cy="640"/>
            </a:xfrm>
          </p:grpSpPr>
          <p:grpSp>
            <p:nvGrpSpPr>
              <p:cNvPr id="23" name="组合 22"/>
              <p:cNvGrpSpPr/>
              <p:nvPr/>
            </p:nvGrpSpPr>
            <p:grpSpPr>
              <a:xfrm rot="0">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a:extLst>
                  <a:ext uri="{909E8E84-426E-40DD-AFC4-6F175D3DCCD1}">
                    <a14:hiddenFill xmlns:a14="http://schemas.microsoft.com/office/drawing/2010/main">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sp>
          <p:nvSpPr>
            <p:cNvPr id="8" name="文本框 7"/>
            <p:cNvSpPr txBox="1"/>
            <p:nvPr/>
          </p:nvSpPr>
          <p:spPr>
            <a:xfrm>
              <a:off x="11" y="654"/>
              <a:ext cx="12276" cy="677"/>
            </a:xfrm>
            <a:prstGeom prst="rect">
              <a:avLst/>
            </a:prstGeom>
            <a:noFill/>
          </p:spPr>
          <p:txBody>
            <a:bodyPr wrap="square" rtlCol="0" anchor="t">
              <a:spAutoFit/>
            </a:bodyPr>
            <a:p>
              <a:pPr>
                <a:spcBef>
                  <a:spcPct val="50000"/>
                </a:spcBef>
              </a:pP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单元12</a:t>
              </a:r>
              <a:r>
                <a:rPr kumimoji="1" lang="en-US" altLang="zh-CN"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交流电路的频率特性</a:t>
              </a:r>
              <a:endPar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spTree>
    <p:custDataLst>
      <p:tags r:id="rId2"/>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9" name="组合 8"/>
          <p:cNvGrpSpPr/>
          <p:nvPr/>
        </p:nvGrpSpPr>
        <p:grpSpPr>
          <a:xfrm>
            <a:off x="6985" y="414655"/>
            <a:ext cx="9143365" cy="430530"/>
            <a:chOff x="11" y="653"/>
            <a:chExt cx="14399" cy="678"/>
          </a:xfrm>
        </p:grpSpPr>
        <p:grpSp>
          <p:nvGrpSpPr>
            <p:cNvPr id="22" name="组合 21"/>
            <p:cNvGrpSpPr/>
            <p:nvPr/>
          </p:nvGrpSpPr>
          <p:grpSpPr>
            <a:xfrm rot="0">
              <a:off x="6546" y="653"/>
              <a:ext cx="7864" cy="640"/>
              <a:chOff x="6546" y="653"/>
              <a:chExt cx="7864" cy="640"/>
            </a:xfrm>
          </p:grpSpPr>
          <p:grpSp>
            <p:nvGrpSpPr>
              <p:cNvPr id="23" name="组合 22"/>
              <p:cNvGrpSpPr/>
              <p:nvPr/>
            </p:nvGrpSpPr>
            <p:grpSpPr>
              <a:xfrm rot="0">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a:extLst>
                  <a:ext uri="{909E8E84-426E-40DD-AFC4-6F175D3DCCD1}">
                    <a14:hiddenFill xmlns:a14="http://schemas.microsoft.com/office/drawing/2010/main">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sp>
          <p:nvSpPr>
            <p:cNvPr id="8" name="文本框 7"/>
            <p:cNvSpPr txBox="1"/>
            <p:nvPr/>
          </p:nvSpPr>
          <p:spPr>
            <a:xfrm>
              <a:off x="11" y="654"/>
              <a:ext cx="12276" cy="677"/>
            </a:xfrm>
            <a:prstGeom prst="rect">
              <a:avLst/>
            </a:prstGeom>
            <a:noFill/>
          </p:spPr>
          <p:txBody>
            <a:bodyPr wrap="square" rtlCol="0" anchor="t">
              <a:spAutoFit/>
            </a:bodyPr>
            <a:p>
              <a:pPr>
                <a:spcBef>
                  <a:spcPct val="50000"/>
                </a:spcBef>
              </a:pP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单元12</a:t>
              </a:r>
              <a:r>
                <a:rPr kumimoji="1" lang="en-US" altLang="zh-CN"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交流电路的频率特性</a:t>
              </a:r>
              <a:endPar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sp>
        <p:nvSpPr>
          <p:cNvPr id="2" name="文本框 1"/>
          <p:cNvSpPr txBox="1"/>
          <p:nvPr/>
        </p:nvSpPr>
        <p:spPr>
          <a:xfrm>
            <a:off x="6985" y="899160"/>
            <a:ext cx="4572000" cy="460375"/>
          </a:xfrm>
          <a:prstGeom prst="rect">
            <a:avLst/>
          </a:prstGeom>
          <a:noFill/>
        </p:spPr>
        <p:txBody>
          <a:bodyPr wrap="square" rtlCol="0" anchor="t">
            <a:spAutoFit/>
          </a:bodyPr>
          <a:p>
            <a:pPr>
              <a:spcBef>
                <a:spcPct val="50000"/>
              </a:spcBef>
            </a:pPr>
            <a:r>
              <a:rPr kumimoji="1" lang="en-US" altLang="zh-CN"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一、 </a:t>
            </a:r>
            <a:r>
              <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串联谐振频率与特性阻抗</a:t>
            </a:r>
            <a:endPar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endParaRPr>
          </a:p>
        </p:txBody>
      </p:sp>
      <mc:AlternateContent xmlns:mc="http://schemas.openxmlformats.org/markup-compatibility/2006">
        <mc:Choice xmlns:a14="http://schemas.microsoft.com/office/drawing/2010/main" Requires="a14">
          <p:sp>
            <p:nvSpPr>
              <p:cNvPr id="3" name="文本框 2"/>
              <p:cNvSpPr txBox="1"/>
              <p:nvPr/>
            </p:nvSpPr>
            <p:spPr>
              <a:xfrm>
                <a:off x="452755" y="1614805"/>
                <a:ext cx="8272145" cy="1034415"/>
              </a:xfrm>
              <a:prstGeom prst="rect">
                <a:avLst/>
              </a:prstGeom>
              <a:noFill/>
            </p:spPr>
            <p:txBody>
              <a:bodyPr wrap="square" rtlCol="0" anchor="t">
                <a:spAutoFit/>
              </a:bodyPr>
              <a:p>
                <a:r>
                  <a:rPr lang="zh-CN" altLang="en-US" sz="2400">
                    <a:latin typeface="Times New Roman" panose="02020603050405020304" charset="0"/>
                    <a:ea typeface="+mn-ea"/>
                    <a:cs typeface="Times New Roman" panose="02020603050405020304" charset="0"/>
                  </a:rPr>
                  <a:t>当</a:t>
                </a:r>
                <a:r>
                  <a:rPr lang="en-US" altLang="zh-CN" sz="2400">
                    <a:latin typeface="Times New Roman" panose="02020603050405020304" charset="0"/>
                    <a:ea typeface="+mn-ea"/>
                    <a:cs typeface="Times New Roman" panose="02020603050405020304" charset="0"/>
                  </a:rPr>
                  <a:t>RLC</a:t>
                </a:r>
                <a:r>
                  <a:rPr lang="zh-CN" altLang="en-US" sz="2400">
                    <a:latin typeface="Times New Roman" panose="02020603050405020304" charset="0"/>
                    <a:ea typeface="+mn-ea"/>
                    <a:cs typeface="Times New Roman" panose="02020603050405020304" charset="0"/>
                  </a:rPr>
                  <a:t>串联电路呈谐振状态时，感抗与容抗相等，即</a:t>
                </a:r>
                <a:r>
                  <a:rPr lang="en-US" altLang="zh-CN" sz="2400">
                    <a:latin typeface="Times New Roman" panose="02020603050405020304" charset="0"/>
                    <a:ea typeface="+mn-ea"/>
                    <a:cs typeface="Times New Roman" panose="02020603050405020304" charset="0"/>
                  </a:rPr>
                  <a:t>X</a:t>
                </a:r>
                <a:r>
                  <a:rPr lang="en-US" altLang="zh-CN" sz="2400" baseline="-25000">
                    <a:latin typeface="Times New Roman" panose="02020603050405020304" charset="0"/>
                    <a:ea typeface="+mn-ea"/>
                    <a:cs typeface="Times New Roman" panose="02020603050405020304" charset="0"/>
                  </a:rPr>
                  <a:t>L</a:t>
                </a:r>
                <a:r>
                  <a:rPr lang="en-US" altLang="zh-CN" sz="2400">
                    <a:latin typeface="Times New Roman" panose="02020603050405020304" charset="0"/>
                    <a:ea typeface="+mn-ea"/>
                    <a:cs typeface="Times New Roman" panose="02020603050405020304" charset="0"/>
                  </a:rPr>
                  <a:t>=X</a:t>
                </a:r>
                <a:r>
                  <a:rPr lang="en-US" altLang="zh-CN" sz="2400" baseline="-25000">
                    <a:latin typeface="Times New Roman" panose="02020603050405020304" charset="0"/>
                    <a:ea typeface="+mn-ea"/>
                    <a:cs typeface="Times New Roman" panose="02020603050405020304" charset="0"/>
                  </a:rPr>
                  <a:t>C</a:t>
                </a:r>
                <a:r>
                  <a:rPr lang="zh-CN" altLang="en-US" sz="2400">
                    <a:latin typeface="Times New Roman" panose="02020603050405020304" charset="0"/>
                    <a:ea typeface="+mn-ea"/>
                    <a:cs typeface="Times New Roman" panose="02020603050405020304" charset="0"/>
                  </a:rPr>
                  <a:t>，设谐振角频率为</a:t>
                </a:r>
                <a14:m>
                  <m:oMath xmlns:m="http://schemas.openxmlformats.org/officeDocument/2006/math">
                    <m:sSub>
                      <m:sSubPr>
                        <m:ctrlPr>
                          <a:rPr lang="en-US" altLang="zh-CN" sz="2400" i="1">
                            <a:latin typeface="Cambria Math" panose="02040503050406030204" charset="0"/>
                            <a:ea typeface="+mn-ea"/>
                            <a:cs typeface="Cambria Math" panose="02040503050406030204" charset="0"/>
                          </a:rPr>
                        </m:ctrlPr>
                      </m:sSubPr>
                      <m:e>
                        <m:r>
                          <a:rPr lang="en-US" altLang="zh-CN" sz="2400" i="1">
                            <a:latin typeface="Cambria Math" panose="02040503050406030204" charset="0"/>
                            <a:ea typeface="+mn-ea"/>
                            <a:cs typeface="Cambria Math" panose="02040503050406030204" charset="0"/>
                          </a:rPr>
                          <m:t>𝜔</m:t>
                        </m:r>
                      </m:e>
                      <m:sub>
                        <m:r>
                          <a:rPr lang="en-US" altLang="zh-CN" sz="2400" i="1">
                            <a:latin typeface="Cambria Math" panose="02040503050406030204" charset="0"/>
                            <a:ea typeface="+mn-ea"/>
                            <a:cs typeface="Cambria Math" panose="02040503050406030204" charset="0"/>
                          </a:rPr>
                          <m:t>0</m:t>
                        </m:r>
                      </m:sub>
                    </m:sSub>
                  </m:oMath>
                </a14:m>
                <a:r>
                  <a:rPr lang="zh-CN" altLang="en-US" sz="2400">
                    <a:latin typeface="Times New Roman" panose="02020603050405020304" charset="0"/>
                    <a:ea typeface="+mn-ea"/>
                    <a:cs typeface="Times New Roman" panose="02020603050405020304" charset="0"/>
                  </a:rPr>
                  <a:t>，则</a:t>
                </a:r>
                <a14:m>
                  <m:oMath xmlns:m="http://schemas.openxmlformats.org/officeDocument/2006/math">
                    <m:sSub>
                      <m:sSubPr>
                        <m:ctrlPr>
                          <a:rPr lang="en-US" altLang="zh-CN" sz="2400" i="1">
                            <a:latin typeface="Cambria Math" panose="02040503050406030204" charset="0"/>
                            <a:ea typeface="+mn-ea"/>
                            <a:cs typeface="Cambria Math" panose="02040503050406030204" charset="0"/>
                          </a:rPr>
                        </m:ctrlPr>
                      </m:sSubPr>
                      <m:e>
                        <m:r>
                          <a:rPr lang="en-US" altLang="zh-CN" sz="2400" i="1">
                            <a:latin typeface="Cambria Math" panose="02040503050406030204" charset="0"/>
                            <a:ea typeface="+mn-ea"/>
                            <a:cs typeface="Cambria Math" panose="02040503050406030204" charset="0"/>
                          </a:rPr>
                          <m:t>𝜔</m:t>
                        </m:r>
                      </m:e>
                      <m:sub>
                        <m:r>
                          <a:rPr lang="en-US" altLang="zh-CN" sz="2400" i="1">
                            <a:latin typeface="Cambria Math" panose="02040503050406030204" charset="0"/>
                            <a:ea typeface="+mn-ea"/>
                            <a:cs typeface="Cambria Math" panose="02040503050406030204" charset="0"/>
                          </a:rPr>
                          <m:t>0</m:t>
                        </m:r>
                      </m:sub>
                    </m:sSub>
                    <m:r>
                      <a:rPr lang="en-US" altLang="zh-CN" sz="2400" i="1">
                        <a:latin typeface="Cambria Math" panose="02040503050406030204" charset="0"/>
                        <a:ea typeface="+mn-ea"/>
                        <a:cs typeface="Cambria Math" panose="02040503050406030204" charset="0"/>
                      </a:rPr>
                      <m:t>𝐿</m:t>
                    </m:r>
                    <m:r>
                      <a:rPr lang="en-US" altLang="zh-CN" sz="2400" i="1">
                        <a:latin typeface="Cambria Math" panose="02040503050406030204" charset="0"/>
                        <a:ea typeface="+mn-ea"/>
                        <a:cs typeface="Cambria Math" panose="02040503050406030204" charset="0"/>
                      </a:rPr>
                      <m:t>=</m:t>
                    </m:r>
                    <m:f>
                      <m:fPr>
                        <m:ctrlPr>
                          <a:rPr lang="en-US" altLang="zh-CN" sz="2400" i="1">
                            <a:latin typeface="Cambria Math" panose="02040503050406030204" charset="0"/>
                            <a:ea typeface="+mn-ea"/>
                            <a:cs typeface="Cambria Math" panose="02040503050406030204" charset="0"/>
                          </a:rPr>
                        </m:ctrlPr>
                      </m:fPr>
                      <m:num>
                        <m:r>
                          <a:rPr lang="en-US" altLang="zh-CN" sz="2400" i="1">
                            <a:latin typeface="Cambria Math" panose="02040503050406030204" charset="0"/>
                            <a:ea typeface="+mn-ea"/>
                            <a:cs typeface="Cambria Math" panose="02040503050406030204" charset="0"/>
                          </a:rPr>
                          <m:t>1</m:t>
                        </m:r>
                      </m:num>
                      <m:den>
                        <m:sSub>
                          <m:sSubPr>
                            <m:ctrlPr>
                              <a:rPr lang="en-US" altLang="zh-CN" sz="2400" i="1">
                                <a:latin typeface="Cambria Math" panose="02040503050406030204" charset="0"/>
                                <a:ea typeface="+mn-ea"/>
                                <a:cs typeface="Cambria Math" panose="02040503050406030204" charset="0"/>
                              </a:rPr>
                            </m:ctrlPr>
                          </m:sSubPr>
                          <m:e>
                            <m:r>
                              <a:rPr lang="en-US" altLang="zh-CN" sz="2400" i="1">
                                <a:latin typeface="Cambria Math" panose="02040503050406030204" charset="0"/>
                                <a:ea typeface="+mn-ea"/>
                                <a:cs typeface="Cambria Math" panose="02040503050406030204" charset="0"/>
                              </a:rPr>
                              <m:t>𝜔</m:t>
                            </m:r>
                          </m:e>
                          <m:sub>
                            <m:r>
                              <a:rPr lang="en-US" altLang="zh-CN" sz="2400" i="1">
                                <a:latin typeface="Cambria Math" panose="02040503050406030204" charset="0"/>
                                <a:ea typeface="+mn-ea"/>
                                <a:cs typeface="Cambria Math" panose="02040503050406030204" charset="0"/>
                              </a:rPr>
                              <m:t>0</m:t>
                            </m:r>
                          </m:sub>
                        </m:sSub>
                        <m:r>
                          <a:rPr lang="en-US" altLang="zh-CN" sz="2400" i="1">
                            <a:latin typeface="Cambria Math" panose="02040503050406030204" charset="0"/>
                            <a:ea typeface="+mn-ea"/>
                            <a:cs typeface="Cambria Math" panose="02040503050406030204" charset="0"/>
                          </a:rPr>
                          <m:t>𝐶</m:t>
                        </m:r>
                      </m:den>
                    </m:f>
                  </m:oMath>
                </a14:m>
                <a:r>
                  <a:rPr lang="zh-CN" altLang="en-US" sz="2400">
                    <a:latin typeface="Times New Roman" panose="02020603050405020304" charset="0"/>
                    <a:ea typeface="+mn-ea"/>
                    <a:cs typeface="Times New Roman" panose="02020603050405020304" charset="0"/>
                    <a:sym typeface="+mn-ea"/>
                  </a:rPr>
                  <a:t>，</a:t>
                </a:r>
                <a:r>
                  <a:rPr lang="zh-CN" altLang="en-US" sz="2400">
                    <a:latin typeface="Times New Roman" panose="02020603050405020304" charset="0"/>
                    <a:ea typeface="+mn-ea"/>
                    <a:cs typeface="Times New Roman" panose="02020603050405020304" charset="0"/>
                  </a:rPr>
                  <a:t>于是谐振角频率为</a:t>
                </a:r>
                <a:r>
                  <a:rPr lang="en-US" altLang="zh-CN" sz="2400">
                    <a:latin typeface="Times New Roman" panose="02020603050405020304" charset="0"/>
                    <a:ea typeface="+mn-ea"/>
                    <a:cs typeface="Times New Roman" panose="02020603050405020304" charset="0"/>
                  </a:rPr>
                  <a:t>:</a:t>
                </a:r>
                <a:endParaRPr lang="en-US" altLang="zh-CN" sz="2400">
                  <a:latin typeface="Times New Roman" panose="02020603050405020304" charset="0"/>
                  <a:ea typeface="+mn-ea"/>
                  <a:cs typeface="Times New Roman" panose="02020603050405020304" charset="0"/>
                </a:endParaRPr>
              </a:p>
            </p:txBody>
          </p:sp>
        </mc:Choice>
        <mc:Fallback>
          <p:sp>
            <p:nvSpPr>
              <p:cNvPr id="3" name="文本框 2"/>
              <p:cNvSpPr txBox="1">
                <a:spLocks noRot="1" noChangeAspect="1" noMove="1" noResize="1" noEditPoints="1" noAdjustHandles="1" noChangeArrowheads="1" noChangeShapeType="1" noTextEdit="1"/>
              </p:cNvSpPr>
              <p:nvPr/>
            </p:nvSpPr>
            <p:spPr>
              <a:xfrm>
                <a:off x="452755" y="1614805"/>
                <a:ext cx="8272145" cy="1034415"/>
              </a:xfrm>
              <a:prstGeom prst="rect">
                <a:avLst/>
              </a:prstGeom>
              <a:blipFill rotWithShape="1">
                <a:blip r:embed="rId1"/>
                <a:stretch>
                  <a:fillRect/>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文本框 3"/>
              <p:cNvSpPr txBox="1"/>
              <p:nvPr/>
            </p:nvSpPr>
            <p:spPr>
              <a:xfrm>
                <a:off x="3623945" y="2783205"/>
                <a:ext cx="2047875" cy="847090"/>
              </a:xfrm>
              <a:prstGeom prst="rect">
                <a:avLst/>
              </a:prstGeom>
              <a:solidFill>
                <a:srgbClr val="FFC000"/>
              </a:solidFill>
            </p:spPr>
            <p:txBody>
              <a:bodyPr wrap="square" rtlCol="0" anchor="t">
                <a:spAutoFit/>
              </a:bodyPr>
              <a:p>
                <a14:m>
                  <m:oMathPara xmlns:m="http://schemas.openxmlformats.org/officeDocument/2006/math">
                    <m:oMathParaPr>
                      <m:jc m:val="centerGroup"/>
                    </m:oMathParaPr>
                    <m:oMath xmlns:m="http://schemas.openxmlformats.org/officeDocument/2006/math">
                      <m:sSub>
                        <m:sSubPr>
                          <m:ctrlPr>
                            <a:rPr lang="en-US" altLang="zh-CN" sz="2400" i="1">
                              <a:latin typeface="Cambria Math" panose="02040503050406030204" charset="0"/>
                              <a:ea typeface="+mn-ea"/>
                              <a:cs typeface="Cambria Math" panose="02040503050406030204" charset="0"/>
                            </a:rPr>
                          </m:ctrlPr>
                        </m:sSubPr>
                        <m:e>
                          <m:r>
                            <a:rPr lang="en-US" altLang="zh-CN" sz="2400" i="1">
                              <a:latin typeface="Cambria Math" panose="02040503050406030204" charset="0"/>
                              <a:ea typeface="+mn-ea"/>
                              <a:cs typeface="Cambria Math" panose="02040503050406030204" charset="0"/>
                            </a:rPr>
                            <m:t>𝜔</m:t>
                          </m:r>
                        </m:e>
                        <m:sub>
                          <m:r>
                            <a:rPr lang="en-US" altLang="zh-CN" sz="2400" i="1">
                              <a:latin typeface="Cambria Math" panose="02040503050406030204" charset="0"/>
                              <a:ea typeface="+mn-ea"/>
                              <a:cs typeface="Cambria Math" panose="02040503050406030204" charset="0"/>
                            </a:rPr>
                            <m:t>0</m:t>
                          </m:r>
                        </m:sub>
                      </m:sSub>
                      <m:r>
                        <a:rPr lang="en-US" altLang="zh-CN" sz="2400" i="1">
                          <a:latin typeface="Cambria Math" panose="02040503050406030204" charset="0"/>
                          <a:ea typeface="+mn-ea"/>
                          <a:cs typeface="Cambria Math" panose="02040503050406030204" charset="0"/>
                        </a:rPr>
                        <m:t>=</m:t>
                      </m:r>
                      <m:f>
                        <m:fPr>
                          <m:ctrlPr>
                            <a:rPr lang="en-US" altLang="zh-CN" sz="2400" i="1">
                              <a:latin typeface="Cambria Math" panose="02040503050406030204" charset="0"/>
                              <a:ea typeface="+mn-ea"/>
                              <a:cs typeface="Cambria Math" panose="02040503050406030204" charset="0"/>
                            </a:rPr>
                          </m:ctrlPr>
                        </m:fPr>
                        <m:num>
                          <m:r>
                            <a:rPr lang="en-US" altLang="zh-CN" sz="2400" i="1">
                              <a:latin typeface="Cambria Math" panose="02040503050406030204" charset="0"/>
                              <a:ea typeface="+mn-ea"/>
                              <a:cs typeface="Cambria Math" panose="02040503050406030204" charset="0"/>
                            </a:rPr>
                            <m:t>1</m:t>
                          </m:r>
                        </m:num>
                        <m:den>
                          <m:rad>
                            <m:radPr>
                              <m:degHide m:val="on"/>
                              <m:ctrlPr>
                                <a:rPr lang="en-US" altLang="zh-CN" sz="2400" i="1">
                                  <a:latin typeface="Cambria Math" panose="02040503050406030204" charset="0"/>
                                  <a:ea typeface="+mn-ea"/>
                                  <a:cs typeface="Cambria Math" panose="02040503050406030204" charset="0"/>
                                </a:rPr>
                              </m:ctrlPr>
                            </m:radPr>
                            <m:deg/>
                            <m:e>
                              <m:r>
                                <a:rPr lang="en-US" altLang="zh-CN" sz="2400" i="1">
                                  <a:latin typeface="Cambria Math" panose="02040503050406030204" charset="0"/>
                                  <a:ea typeface="+mn-ea"/>
                                  <a:cs typeface="Cambria Math" panose="02040503050406030204" charset="0"/>
                                </a:rPr>
                                <m:t>𝐿𝐶</m:t>
                              </m:r>
                            </m:e>
                          </m:rad>
                        </m:den>
                      </m:f>
                    </m:oMath>
                  </m:oMathPara>
                </a14:m>
                <a:endParaRPr lang="en-US" altLang="zh-CN" sz="2400" i="1">
                  <a:latin typeface="Cambria Math" panose="02040503050406030204" charset="0"/>
                  <a:ea typeface="+mn-ea"/>
                  <a:cs typeface="Cambria Math" panose="02040503050406030204" charset="0"/>
                </a:endParaRPr>
              </a:p>
            </p:txBody>
          </p:sp>
        </mc:Choice>
        <mc:Fallback>
          <p:sp>
            <p:nvSpPr>
              <p:cNvPr id="4" name="文本框 3"/>
              <p:cNvSpPr txBox="1">
                <a:spLocks noRot="1" noChangeAspect="1" noMove="1" noResize="1" noEditPoints="1" noAdjustHandles="1" noChangeArrowheads="1" noChangeShapeType="1" noTextEdit="1"/>
              </p:cNvSpPr>
              <p:nvPr/>
            </p:nvSpPr>
            <p:spPr>
              <a:xfrm>
                <a:off x="3623945" y="2783205"/>
                <a:ext cx="2047875" cy="847090"/>
              </a:xfrm>
              <a:prstGeom prst="rect">
                <a:avLst/>
              </a:prstGeom>
              <a:blipFill rotWithShape="1">
                <a:blip r:embed="rId2"/>
                <a:stretch>
                  <a:fillRect/>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文本框 4"/>
              <p:cNvSpPr txBox="1"/>
              <p:nvPr/>
            </p:nvSpPr>
            <p:spPr>
              <a:xfrm>
                <a:off x="630555" y="4062095"/>
                <a:ext cx="5259705" cy="460375"/>
              </a:xfrm>
              <a:prstGeom prst="rect">
                <a:avLst/>
              </a:prstGeom>
              <a:noFill/>
            </p:spPr>
            <p:txBody>
              <a:bodyPr wrap="square" rtlCol="0" anchor="t">
                <a:spAutoFit/>
              </a:bodyPr>
              <a:p>
                <a:r>
                  <a:rPr lang="zh-CN" altLang="en-US" sz="2400">
                    <a:latin typeface="+mn-ea"/>
                    <a:ea typeface="+mn-ea"/>
                    <a:cs typeface="+mn-ea"/>
                  </a:rPr>
                  <a:t>由于</a:t>
                </a:r>
                <a14:m>
                  <m:oMath xmlns:m="http://schemas.openxmlformats.org/officeDocument/2006/math">
                    <m:sSub>
                      <m:sSubPr>
                        <m:ctrlPr>
                          <a:rPr lang="en-US" altLang="zh-CN" sz="2400" i="1">
                            <a:latin typeface="Cambria Math" panose="02040503050406030204" charset="0"/>
                            <a:ea typeface="+mn-ea"/>
                            <a:cs typeface="Cambria Math" panose="02040503050406030204" charset="0"/>
                          </a:rPr>
                        </m:ctrlPr>
                      </m:sSubPr>
                      <m:e>
                        <m:r>
                          <a:rPr lang="en-US" altLang="zh-CN" sz="2400" i="1">
                            <a:latin typeface="Cambria Math" panose="02040503050406030204" charset="0"/>
                            <a:ea typeface="MS Mincho" charset="0"/>
                            <a:cs typeface="Cambria Math" panose="02040503050406030204" charset="0"/>
                          </a:rPr>
                          <m:t>𝜔</m:t>
                        </m:r>
                      </m:e>
                      <m:sub>
                        <m:r>
                          <a:rPr lang="en-US" altLang="zh-CN" sz="2400" i="1">
                            <a:latin typeface="Cambria Math" panose="02040503050406030204" charset="0"/>
                            <a:ea typeface="MS Mincho" charset="0"/>
                            <a:cs typeface="Cambria Math" panose="02040503050406030204" charset="0"/>
                          </a:rPr>
                          <m:t>0</m:t>
                        </m:r>
                      </m:sub>
                    </m:sSub>
                    <m:r>
                      <a:rPr lang="en-US" altLang="zh-CN" sz="2400" i="1">
                        <a:latin typeface="Cambria Math" panose="02040503050406030204" charset="0"/>
                        <a:ea typeface="MS Mincho" charset="0"/>
                        <a:cs typeface="Cambria Math" panose="02040503050406030204" charset="0"/>
                      </a:rPr>
                      <m:t>=</m:t>
                    </m:r>
                    <m:r>
                      <a:rPr lang="en-US" altLang="zh-CN" sz="2400" i="1">
                        <a:latin typeface="Cambria Math" panose="02040503050406030204" charset="0"/>
                        <a:ea typeface="MS Mincho" charset="0"/>
                        <a:cs typeface="Cambria Math" panose="02040503050406030204" charset="0"/>
                      </a:rPr>
                      <m:t>2</m:t>
                    </m:r>
                    <m:r>
                      <a:rPr lang="en-US" altLang="zh-CN" sz="2400" i="1">
                        <a:latin typeface="Cambria Math" panose="02040503050406030204" charset="0"/>
                        <a:ea typeface="MS Mincho" charset="0"/>
                        <a:cs typeface="Cambria Math" panose="02040503050406030204" charset="0"/>
                      </a:rPr>
                      <m:t>𝜋</m:t>
                    </m:r>
                    <m:sSub>
                      <m:sSubPr>
                        <m:ctrlPr>
                          <a:rPr lang="en-US" altLang="zh-CN" sz="2400" i="1">
                            <a:latin typeface="Cambria Math" panose="02040503050406030204" charset="0"/>
                            <a:ea typeface="+mn-ea"/>
                            <a:cs typeface="Cambria Math" panose="02040503050406030204" charset="0"/>
                          </a:rPr>
                        </m:ctrlPr>
                      </m:sSubPr>
                      <m:e>
                        <m:r>
                          <a:rPr lang="en-US" altLang="zh-CN" sz="2400" i="1">
                            <a:latin typeface="Cambria Math" panose="02040503050406030204" charset="0"/>
                            <a:ea typeface="+mn-ea"/>
                            <a:cs typeface="Cambria Math" panose="02040503050406030204" charset="0"/>
                          </a:rPr>
                          <m:t>𝑓</m:t>
                        </m:r>
                      </m:e>
                      <m:sub>
                        <m:r>
                          <a:rPr lang="en-US" altLang="zh-CN" sz="2400" i="1">
                            <a:latin typeface="Cambria Math" panose="02040503050406030204" charset="0"/>
                            <a:ea typeface="MS Mincho" charset="0"/>
                            <a:cs typeface="Cambria Math" panose="02040503050406030204" charset="0"/>
                          </a:rPr>
                          <m:t>0</m:t>
                        </m:r>
                      </m:sub>
                    </m:sSub>
                  </m:oMath>
                </a14:m>
                <a:r>
                  <a:rPr lang="zh-CN" altLang="en-US" sz="2400">
                    <a:latin typeface="+mn-ea"/>
                    <a:ea typeface="+mn-ea"/>
                    <a:cs typeface="+mn-ea"/>
                  </a:rPr>
                  <a:t>，所以谐振频率为</a:t>
                </a:r>
                <a:r>
                  <a:rPr lang="en-US" altLang="zh-CN" sz="2400">
                    <a:latin typeface="+mn-ea"/>
                    <a:ea typeface="+mn-ea"/>
                    <a:cs typeface="+mn-ea"/>
                  </a:rPr>
                  <a:t>:</a:t>
                </a:r>
                <a:endParaRPr lang="en-US" altLang="zh-CN" sz="2400">
                  <a:latin typeface="+mn-ea"/>
                  <a:ea typeface="+mn-ea"/>
                  <a:cs typeface="+mn-ea"/>
                </a:endParaRPr>
              </a:p>
            </p:txBody>
          </p:sp>
        </mc:Choice>
        <mc:Fallback>
          <p:sp>
            <p:nvSpPr>
              <p:cNvPr id="5" name="文本框 4"/>
              <p:cNvSpPr txBox="1">
                <a:spLocks noRot="1" noChangeAspect="1" noMove="1" noResize="1" noEditPoints="1" noAdjustHandles="1" noChangeArrowheads="1" noChangeShapeType="1" noTextEdit="1"/>
              </p:cNvSpPr>
              <p:nvPr/>
            </p:nvSpPr>
            <p:spPr>
              <a:xfrm>
                <a:off x="630555" y="4062095"/>
                <a:ext cx="5259705" cy="460375"/>
              </a:xfrm>
              <a:prstGeom prst="rect">
                <a:avLst/>
              </a:prstGeom>
              <a:blipFill rotWithShape="1">
                <a:blip r:embed="rId3"/>
                <a:stretch>
                  <a:fillRect/>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文本框 5"/>
              <p:cNvSpPr txBox="1"/>
              <p:nvPr/>
            </p:nvSpPr>
            <p:spPr>
              <a:xfrm>
                <a:off x="3623945" y="4846320"/>
                <a:ext cx="2047875" cy="847090"/>
              </a:xfrm>
              <a:prstGeom prst="rect">
                <a:avLst/>
              </a:prstGeom>
              <a:solidFill>
                <a:srgbClr val="FFC000"/>
              </a:solidFill>
            </p:spPr>
            <p:txBody>
              <a:bodyPr wrap="square" rtlCol="0" anchor="t">
                <a:spAutoFit/>
              </a:bodyPr>
              <a:p>
                <a14:m>
                  <m:oMathPara xmlns:m="http://schemas.openxmlformats.org/officeDocument/2006/math">
                    <m:oMathParaPr>
                      <m:jc m:val="centerGroup"/>
                    </m:oMathParaPr>
                    <m:oMath xmlns:m="http://schemas.openxmlformats.org/officeDocument/2006/math">
                      <m:sSub>
                        <m:sSubPr>
                          <m:ctrlPr>
                            <a:rPr lang="en-US" altLang="zh-CN" sz="2400" i="1">
                              <a:latin typeface="Cambria Math" panose="02040503050406030204" charset="0"/>
                              <a:ea typeface="+mn-ea"/>
                              <a:cs typeface="Cambria Math" panose="02040503050406030204" charset="0"/>
                            </a:rPr>
                          </m:ctrlPr>
                        </m:sSubPr>
                        <m:e>
                          <m:r>
                            <a:rPr lang="en-US" altLang="zh-CN" sz="2400" i="1">
                              <a:latin typeface="Cambria Math" panose="02040503050406030204" charset="0"/>
                              <a:ea typeface="+mn-ea"/>
                              <a:cs typeface="Cambria Math" panose="02040503050406030204" charset="0"/>
                            </a:rPr>
                            <m:t>𝑓</m:t>
                          </m:r>
                        </m:e>
                        <m:sub>
                          <m:r>
                            <a:rPr lang="en-US" altLang="zh-CN" sz="2400" i="1">
                              <a:latin typeface="Cambria Math" panose="02040503050406030204" charset="0"/>
                              <a:ea typeface="+mn-ea"/>
                              <a:cs typeface="Cambria Math" panose="02040503050406030204" charset="0"/>
                            </a:rPr>
                            <m:t>0</m:t>
                          </m:r>
                        </m:sub>
                      </m:sSub>
                      <m:r>
                        <a:rPr lang="en-US" altLang="zh-CN" sz="2400" i="1">
                          <a:latin typeface="Cambria Math" panose="02040503050406030204" charset="0"/>
                          <a:ea typeface="+mn-ea"/>
                          <a:cs typeface="Cambria Math" panose="02040503050406030204" charset="0"/>
                        </a:rPr>
                        <m:t>=</m:t>
                      </m:r>
                      <m:f>
                        <m:fPr>
                          <m:ctrlPr>
                            <a:rPr lang="en-US" altLang="zh-CN" sz="2400" i="1">
                              <a:latin typeface="Cambria Math" panose="02040503050406030204" charset="0"/>
                              <a:ea typeface="+mn-ea"/>
                              <a:cs typeface="Cambria Math" panose="02040503050406030204" charset="0"/>
                            </a:rPr>
                          </m:ctrlPr>
                        </m:fPr>
                        <m:num>
                          <m:r>
                            <a:rPr lang="en-US" altLang="zh-CN" sz="2400" i="1">
                              <a:latin typeface="Cambria Math" panose="02040503050406030204" charset="0"/>
                              <a:ea typeface="+mn-ea"/>
                              <a:cs typeface="Cambria Math" panose="02040503050406030204" charset="0"/>
                            </a:rPr>
                            <m:t>1</m:t>
                          </m:r>
                        </m:num>
                        <m:den>
                          <m:r>
                            <a:rPr lang="en-US" altLang="zh-CN" sz="2400" i="1">
                              <a:latin typeface="Cambria Math" panose="02040503050406030204" charset="0"/>
                              <a:ea typeface="+mn-ea"/>
                              <a:cs typeface="Cambria Math" panose="02040503050406030204" charset="0"/>
                            </a:rPr>
                            <m:t>2</m:t>
                          </m:r>
                          <m:r>
                            <a:rPr lang="en-US" altLang="zh-CN" sz="2400" i="1">
                              <a:latin typeface="Cambria Math" panose="02040503050406030204" charset="0"/>
                              <a:ea typeface="+mn-ea"/>
                              <a:cs typeface="Cambria Math" panose="02040503050406030204" charset="0"/>
                            </a:rPr>
                            <m:t>𝜋</m:t>
                          </m:r>
                          <m:rad>
                            <m:radPr>
                              <m:degHide m:val="on"/>
                              <m:ctrlPr>
                                <a:rPr lang="en-US" altLang="zh-CN" sz="2400" i="1">
                                  <a:latin typeface="Cambria Math" panose="02040503050406030204" charset="0"/>
                                  <a:ea typeface="+mn-ea"/>
                                  <a:cs typeface="Cambria Math" panose="02040503050406030204" charset="0"/>
                                </a:rPr>
                              </m:ctrlPr>
                            </m:radPr>
                            <m:deg/>
                            <m:e>
                              <m:r>
                                <a:rPr lang="en-US" altLang="zh-CN" sz="2400" i="1">
                                  <a:latin typeface="Cambria Math" panose="02040503050406030204" charset="0"/>
                                  <a:ea typeface="+mn-ea"/>
                                  <a:cs typeface="Cambria Math" panose="02040503050406030204" charset="0"/>
                                </a:rPr>
                                <m:t>𝐿𝐶</m:t>
                              </m:r>
                            </m:e>
                          </m:rad>
                        </m:den>
                      </m:f>
                    </m:oMath>
                  </m:oMathPara>
                </a14:m>
                <a:endParaRPr lang="en-US" altLang="zh-CN" sz="2400" i="1">
                  <a:latin typeface="Cambria Math" panose="02040503050406030204" charset="0"/>
                  <a:ea typeface="+mn-ea"/>
                  <a:cs typeface="Cambria Math" panose="02040503050406030204" charset="0"/>
                </a:endParaRPr>
              </a:p>
            </p:txBody>
          </p:sp>
        </mc:Choice>
        <mc:Fallback>
          <p:sp>
            <p:nvSpPr>
              <p:cNvPr id="6" name="文本框 5"/>
              <p:cNvSpPr txBox="1">
                <a:spLocks noRot="1" noChangeAspect="1" noMove="1" noResize="1" noEditPoints="1" noAdjustHandles="1" noChangeArrowheads="1" noChangeShapeType="1" noTextEdit="1"/>
              </p:cNvSpPr>
              <p:nvPr/>
            </p:nvSpPr>
            <p:spPr>
              <a:xfrm>
                <a:off x="3623945" y="4846320"/>
                <a:ext cx="2047875" cy="847090"/>
              </a:xfrm>
              <a:prstGeom prst="rect">
                <a:avLst/>
              </a:prstGeom>
              <a:blipFill rotWithShape="1">
                <a:blip r:embed="rId4"/>
                <a:stretch>
                  <a:fillRect/>
                </a:stretch>
              </a:blipFill>
            </p:spPr>
            <p:txBody>
              <a:bodyPr/>
              <a:lstStyle/>
              <a:p>
                <a:r>
                  <a:rPr lang="zh-CN" altLang="en-US">
                    <a:noFill/>
                  </a:rPr>
                  <a:t> </a:t>
                </a:r>
              </a:p>
            </p:txBody>
          </p:sp>
        </mc:Fallback>
      </mc:AlternateContent>
    </p:spTree>
    <p:custDataLst>
      <p:tags r:id="rId5"/>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2" name="Rectangle 3"/>
              <p:cNvSpPr txBox="1">
                <a:spLocks noChangeArrowheads="1"/>
              </p:cNvSpPr>
              <p:nvPr/>
            </p:nvSpPr>
            <p:spPr bwMode="auto">
              <a:xfrm>
                <a:off x="358775" y="1638935"/>
                <a:ext cx="8382000" cy="443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50000"/>
                  </a:lnSpc>
                  <a:spcBef>
                    <a:spcPct val="20000"/>
                  </a:spcBef>
                </a:pPr>
                <a:r>
                  <a:rPr lang="en-US" altLang="zh-CN" sz="2400" dirty="0">
                    <a:solidFill>
                      <a:srgbClr val="000000"/>
                    </a:solidFill>
                    <a:latin typeface="Times New Roman" panose="02020603050405020304" charset="0"/>
                    <a:ea typeface="黑体" panose="02010609060101010101" pitchFamily="49" charset="-122"/>
                    <a:cs typeface="Times New Roman" panose="02020603050405020304" charset="0"/>
                  </a:rPr>
                  <a:t>        </a:t>
                </a:r>
                <a:r>
                  <a:rPr lang="zh-CN" altLang="en-US" sz="2400" dirty="0">
                    <a:solidFill>
                      <a:srgbClr val="000000"/>
                    </a:solidFill>
                    <a:latin typeface="Times New Roman" panose="02020603050405020304" charset="0"/>
                    <a:ea typeface="黑体" panose="02010609060101010101" pitchFamily="49" charset="-122"/>
                    <a:cs typeface="Times New Roman" panose="02020603050405020304" charset="0"/>
                  </a:rPr>
                  <a:t>由此可见，谐振频率</a:t>
                </a:r>
                <a14:m>
                  <m:oMath xmlns:m="http://schemas.openxmlformats.org/officeDocument/2006/math">
                    <m:sSub>
                      <m:sSubPr>
                        <m:ctrlPr>
                          <a:rPr lang="en-US" altLang="zh-CN" sz="2400" i="1" dirty="0">
                            <a:solidFill>
                              <a:srgbClr val="000000"/>
                            </a:solidFill>
                            <a:latin typeface="Cambria Math" panose="02040503050406030204" charset="0"/>
                            <a:ea typeface="黑体" panose="02010609060101010101" pitchFamily="49" charset="-122"/>
                            <a:cs typeface="Cambria Math" panose="02040503050406030204" charset="0"/>
                          </a:rPr>
                        </m:ctrlPr>
                      </m:sSubPr>
                      <m:e>
                        <m:r>
                          <a:rPr lang="en-US" altLang="zh-CN" sz="2400" i="1" dirty="0">
                            <a:solidFill>
                              <a:srgbClr val="000000"/>
                            </a:solidFill>
                            <a:latin typeface="Cambria Math" panose="02040503050406030204" charset="0"/>
                            <a:ea typeface="黑体" panose="02010609060101010101" pitchFamily="49" charset="-122"/>
                            <a:cs typeface="Cambria Math" panose="02040503050406030204" charset="0"/>
                          </a:rPr>
                          <m:t>𝑓</m:t>
                        </m:r>
                      </m:e>
                      <m:sub>
                        <m:r>
                          <a:rPr lang="en-US" altLang="zh-CN" sz="2400" i="1" dirty="0">
                            <a:solidFill>
                              <a:srgbClr val="000000"/>
                            </a:solidFill>
                            <a:latin typeface="Cambria Math" panose="02040503050406030204" charset="0"/>
                            <a:ea typeface="黑体" panose="02010609060101010101" pitchFamily="49" charset="-122"/>
                            <a:cs typeface="Cambria Math" panose="02040503050406030204" charset="0"/>
                          </a:rPr>
                          <m:t>0</m:t>
                        </m:r>
                      </m:sub>
                    </m:sSub>
                  </m:oMath>
                </a14:m>
                <a:r>
                  <a:rPr lang="zh-CN" altLang="en-US" sz="2400" dirty="0">
                    <a:solidFill>
                      <a:srgbClr val="000000"/>
                    </a:solidFill>
                    <a:latin typeface="Times New Roman" panose="02020603050405020304" charset="0"/>
                    <a:ea typeface="黑体" panose="02010609060101010101" pitchFamily="49" charset="-122"/>
                    <a:cs typeface="Times New Roman" panose="02020603050405020304" charset="0"/>
                  </a:rPr>
                  <a:t>只由电路中的电感</a:t>
                </a:r>
                <a:r>
                  <a:rPr lang="en-US" altLang="zh-CN" sz="2400" i="1" dirty="0">
                    <a:solidFill>
                      <a:srgbClr val="000000"/>
                    </a:solidFill>
                    <a:latin typeface="Times New Roman" panose="02020603050405020304" charset="0"/>
                    <a:ea typeface="黑体" panose="02010609060101010101" pitchFamily="49" charset="-122"/>
                    <a:cs typeface="Times New Roman" panose="02020603050405020304" charset="0"/>
                  </a:rPr>
                  <a:t>L</a:t>
                </a:r>
                <a:r>
                  <a:rPr lang="zh-CN" altLang="en-US" sz="2400" dirty="0">
                    <a:solidFill>
                      <a:srgbClr val="000000"/>
                    </a:solidFill>
                    <a:latin typeface="Times New Roman" panose="02020603050405020304" charset="0"/>
                    <a:ea typeface="黑体" panose="02010609060101010101" pitchFamily="49" charset="-122"/>
                    <a:cs typeface="Times New Roman" panose="02020603050405020304" charset="0"/>
                  </a:rPr>
                  <a:t>与电容</a:t>
                </a:r>
                <a:r>
                  <a:rPr lang="en-US" altLang="zh-CN" sz="2400" i="1" dirty="0">
                    <a:solidFill>
                      <a:srgbClr val="000000"/>
                    </a:solidFill>
                    <a:latin typeface="Times New Roman" panose="02020603050405020304" charset="0"/>
                    <a:ea typeface="黑体" panose="02010609060101010101" pitchFamily="49" charset="-122"/>
                    <a:cs typeface="Times New Roman" panose="02020603050405020304" charset="0"/>
                  </a:rPr>
                  <a:t>C</a:t>
                </a:r>
                <a:r>
                  <a:rPr lang="zh-CN" altLang="en-US" sz="2400" dirty="0">
                    <a:solidFill>
                      <a:srgbClr val="000000"/>
                    </a:solidFill>
                    <a:latin typeface="Times New Roman" panose="02020603050405020304" charset="0"/>
                    <a:ea typeface="黑体" panose="02010609060101010101" pitchFamily="49" charset="-122"/>
                    <a:cs typeface="Times New Roman" panose="02020603050405020304" charset="0"/>
                  </a:rPr>
                  <a:t>决定，是电路中的固有参数，所以通常将谐振频率</a:t>
                </a:r>
                <a14:m>
                  <m:oMath xmlns:m="http://schemas.openxmlformats.org/officeDocument/2006/math">
                    <m:sSub>
                      <m:sSubPr>
                        <m:ctrlPr>
                          <a:rPr lang="en-US" altLang="zh-CN" sz="2400" i="1" dirty="0">
                            <a:solidFill>
                              <a:srgbClr val="000000"/>
                            </a:solidFill>
                            <a:latin typeface="Cambria Math" panose="02040503050406030204" charset="0"/>
                            <a:ea typeface="黑体" panose="02010609060101010101" pitchFamily="49" charset="-122"/>
                            <a:cs typeface="Cambria Math" panose="02040503050406030204" charset="0"/>
                          </a:rPr>
                        </m:ctrlPr>
                      </m:sSubPr>
                      <m:e>
                        <m:r>
                          <a:rPr lang="en-US" altLang="zh-CN" sz="2400" i="1" dirty="0">
                            <a:solidFill>
                              <a:srgbClr val="000000"/>
                            </a:solidFill>
                            <a:latin typeface="Cambria Math" panose="02040503050406030204" charset="0"/>
                            <a:ea typeface="黑体" panose="02010609060101010101" pitchFamily="49" charset="-122"/>
                            <a:cs typeface="Cambria Math" panose="02040503050406030204" charset="0"/>
                          </a:rPr>
                          <m:t>𝑓</m:t>
                        </m:r>
                      </m:e>
                      <m:sub>
                        <m:r>
                          <a:rPr lang="en-US" altLang="zh-CN" sz="2400" i="1" dirty="0">
                            <a:solidFill>
                              <a:srgbClr val="000000"/>
                            </a:solidFill>
                            <a:latin typeface="Cambria Math" panose="02040503050406030204" charset="0"/>
                            <a:ea typeface="黑体" panose="02010609060101010101" pitchFamily="49" charset="-122"/>
                            <a:cs typeface="Cambria Math" panose="02040503050406030204" charset="0"/>
                          </a:rPr>
                          <m:t>0</m:t>
                        </m:r>
                      </m:sub>
                    </m:sSub>
                  </m:oMath>
                </a14:m>
                <a:r>
                  <a:rPr lang="zh-CN" altLang="en-US" sz="2400" dirty="0">
                    <a:solidFill>
                      <a:srgbClr val="000000"/>
                    </a:solidFill>
                    <a:latin typeface="Times New Roman" panose="02020603050405020304" charset="0"/>
                    <a:ea typeface="黑体" panose="02010609060101010101" pitchFamily="49" charset="-122"/>
                    <a:cs typeface="Times New Roman" panose="02020603050405020304" charset="0"/>
                  </a:rPr>
                  <a:t>叫做固有频率。可见</a:t>
                </a:r>
                <a:r>
                  <a:rPr lang="zh-CN" altLang="en-US" sz="2400" b="1" dirty="0">
                    <a:solidFill>
                      <a:srgbClr val="000000"/>
                    </a:solidFill>
                    <a:latin typeface="Times New Roman" panose="02020603050405020304" charset="0"/>
                    <a:ea typeface="黑体" panose="02010609060101010101" pitchFamily="49" charset="-122"/>
                    <a:cs typeface="Times New Roman" panose="02020603050405020304" charset="0"/>
                  </a:rPr>
                  <a:t>实现电路谐振可用以下两种方法：</a:t>
                </a:r>
                <a:endParaRPr lang="en-US" altLang="zh-CN" sz="2400" b="1" dirty="0">
                  <a:solidFill>
                    <a:srgbClr val="000000"/>
                  </a:solidFill>
                  <a:latin typeface="Times New Roman" panose="02020603050405020304" charset="0"/>
                  <a:ea typeface="黑体" panose="02010609060101010101" pitchFamily="49" charset="-122"/>
                  <a:cs typeface="Times New Roman" panose="02020603050405020304" charset="0"/>
                </a:endParaRPr>
              </a:p>
              <a:p>
                <a:pPr eaLnBrk="1" hangingPunct="1">
                  <a:lnSpc>
                    <a:spcPct val="150000"/>
                  </a:lnSpc>
                  <a:spcBef>
                    <a:spcPct val="20000"/>
                  </a:spcBef>
                </a:pPr>
                <a:r>
                  <a:rPr lang="en-US" altLang="zh-CN" sz="2400" dirty="0">
                    <a:solidFill>
                      <a:srgbClr val="000000"/>
                    </a:solidFill>
                    <a:latin typeface="Times New Roman" panose="02020603050405020304" charset="0"/>
                    <a:ea typeface="黑体" panose="02010609060101010101" pitchFamily="49" charset="-122"/>
                    <a:cs typeface="Times New Roman" panose="02020603050405020304" charset="0"/>
                  </a:rPr>
                  <a:t>       </a:t>
                </a:r>
                <a:r>
                  <a:rPr lang="zh-CN" altLang="en-US" sz="2400" dirty="0">
                    <a:solidFill>
                      <a:srgbClr val="000000"/>
                    </a:solidFill>
                    <a:latin typeface="Times New Roman" panose="02020603050405020304" charset="0"/>
                    <a:ea typeface="黑体" panose="02010609060101010101" pitchFamily="49" charset="-122"/>
                    <a:cs typeface="Times New Roman" panose="02020603050405020304" charset="0"/>
                  </a:rPr>
                  <a:t>①当外加信号源频率</a:t>
                </a:r>
                <a14:m>
                  <m:oMath xmlns:m="http://schemas.openxmlformats.org/officeDocument/2006/math">
                    <m:r>
                      <a:rPr lang="en-US" altLang="zh-CN" sz="2400" i="1" dirty="0">
                        <a:solidFill>
                          <a:srgbClr val="000000"/>
                        </a:solidFill>
                        <a:latin typeface="Cambria Math" panose="02040503050406030204" charset="0"/>
                        <a:ea typeface="黑体" panose="02010609060101010101" pitchFamily="49" charset="-122"/>
                        <a:cs typeface="Cambria Math" panose="02040503050406030204" charset="0"/>
                      </a:rPr>
                      <m:t>𝜔</m:t>
                    </m:r>
                  </m:oMath>
                </a14:m>
                <a:r>
                  <a:rPr lang="zh-CN" altLang="en-US" sz="2400" dirty="0">
                    <a:solidFill>
                      <a:srgbClr val="000000"/>
                    </a:solidFill>
                    <a:latin typeface="Times New Roman" panose="02020603050405020304" charset="0"/>
                    <a:ea typeface="黑体" panose="02010609060101010101" pitchFamily="49" charset="-122"/>
                    <a:cs typeface="Times New Roman" panose="02020603050405020304" charset="0"/>
                  </a:rPr>
                  <a:t>一定时。可通过调节电路参数</a:t>
                </a:r>
                <a:r>
                  <a:rPr lang="en-US" altLang="zh-CN" sz="2400" i="1" dirty="0">
                    <a:solidFill>
                      <a:srgbClr val="000000"/>
                    </a:solidFill>
                    <a:latin typeface="Times New Roman" panose="02020603050405020304" charset="0"/>
                    <a:ea typeface="黑体" panose="02010609060101010101" pitchFamily="49" charset="-122"/>
                    <a:cs typeface="Times New Roman" panose="02020603050405020304" charset="0"/>
                  </a:rPr>
                  <a:t>L</a:t>
                </a:r>
                <a:r>
                  <a:rPr lang="zh-CN" altLang="en-US" sz="2400" dirty="0">
                    <a:solidFill>
                      <a:srgbClr val="000000"/>
                    </a:solidFill>
                    <a:latin typeface="Times New Roman" panose="02020603050405020304" charset="0"/>
                    <a:ea typeface="黑体" panose="02010609060101010101" pitchFamily="49" charset="-122"/>
                    <a:cs typeface="Times New Roman" panose="02020603050405020304" charset="0"/>
                  </a:rPr>
                  <a:t>、</a:t>
                </a:r>
                <a:r>
                  <a:rPr lang="en-US" altLang="zh-CN" sz="2400" i="1" dirty="0">
                    <a:solidFill>
                      <a:srgbClr val="000000"/>
                    </a:solidFill>
                    <a:latin typeface="Times New Roman" panose="02020603050405020304" charset="0"/>
                    <a:ea typeface="黑体" panose="02010609060101010101" pitchFamily="49" charset="-122"/>
                    <a:cs typeface="Times New Roman" panose="02020603050405020304" charset="0"/>
                  </a:rPr>
                  <a:t>C</a:t>
                </a:r>
                <a:r>
                  <a:rPr lang="zh-CN" altLang="en-US" sz="2400" dirty="0">
                    <a:solidFill>
                      <a:srgbClr val="000000"/>
                    </a:solidFill>
                    <a:latin typeface="Times New Roman" panose="02020603050405020304" charset="0"/>
                    <a:ea typeface="黑体" panose="02010609060101010101" pitchFamily="49" charset="-122"/>
                    <a:cs typeface="Times New Roman" panose="02020603050405020304" charset="0"/>
                  </a:rPr>
                  <a:t>来实现。</a:t>
                </a:r>
                <a:endParaRPr lang="en-US" altLang="zh-CN" sz="2400" dirty="0">
                  <a:solidFill>
                    <a:srgbClr val="000000"/>
                  </a:solidFill>
                  <a:latin typeface="Times New Roman" panose="02020603050405020304" charset="0"/>
                  <a:ea typeface="黑体" panose="02010609060101010101" pitchFamily="49" charset="-122"/>
                  <a:cs typeface="Times New Roman" panose="02020603050405020304" charset="0"/>
                </a:endParaRPr>
              </a:p>
              <a:p>
                <a:pPr eaLnBrk="1" hangingPunct="1">
                  <a:lnSpc>
                    <a:spcPct val="150000"/>
                  </a:lnSpc>
                  <a:spcBef>
                    <a:spcPct val="20000"/>
                  </a:spcBef>
                </a:pPr>
                <a:r>
                  <a:rPr lang="en-US" altLang="zh-CN" sz="2400" dirty="0">
                    <a:solidFill>
                      <a:srgbClr val="000000"/>
                    </a:solidFill>
                    <a:latin typeface="Times New Roman" panose="02020603050405020304" charset="0"/>
                    <a:ea typeface="黑体" panose="02010609060101010101" pitchFamily="49" charset="-122"/>
                    <a:cs typeface="Times New Roman" panose="02020603050405020304" charset="0"/>
                  </a:rPr>
                  <a:t>       </a:t>
                </a:r>
                <a:r>
                  <a:rPr lang="zh-CN" altLang="en-US" sz="2400" dirty="0">
                    <a:solidFill>
                      <a:srgbClr val="000000"/>
                    </a:solidFill>
                    <a:latin typeface="Times New Roman" panose="02020603050405020304" charset="0"/>
                    <a:ea typeface="黑体" panose="02010609060101010101" pitchFamily="49" charset="-122"/>
                    <a:cs typeface="Times New Roman" panose="02020603050405020304" charset="0"/>
                  </a:rPr>
                  <a:t>②当电路参数</a:t>
                </a:r>
                <a:r>
                  <a:rPr lang="en-US" altLang="zh-CN" sz="2400" i="1" dirty="0">
                    <a:solidFill>
                      <a:srgbClr val="000000"/>
                    </a:solidFill>
                    <a:latin typeface="Times New Roman" panose="02020603050405020304" charset="0"/>
                    <a:ea typeface="黑体" panose="02010609060101010101" pitchFamily="49" charset="-122"/>
                    <a:cs typeface="Times New Roman" panose="02020603050405020304" charset="0"/>
                  </a:rPr>
                  <a:t>L</a:t>
                </a:r>
                <a:r>
                  <a:rPr lang="zh-CN" altLang="en-US" sz="2400" dirty="0">
                    <a:solidFill>
                      <a:srgbClr val="000000"/>
                    </a:solidFill>
                    <a:latin typeface="Times New Roman" panose="02020603050405020304" charset="0"/>
                    <a:ea typeface="黑体" panose="02010609060101010101" pitchFamily="49" charset="-122"/>
                    <a:cs typeface="Times New Roman" panose="02020603050405020304" charset="0"/>
                  </a:rPr>
                  <a:t>、</a:t>
                </a:r>
                <a:r>
                  <a:rPr lang="en-US" altLang="zh-CN" sz="2400" i="1" dirty="0">
                    <a:solidFill>
                      <a:srgbClr val="000000"/>
                    </a:solidFill>
                    <a:latin typeface="Times New Roman" panose="02020603050405020304" charset="0"/>
                    <a:ea typeface="黑体" panose="02010609060101010101" pitchFamily="49" charset="-122"/>
                    <a:cs typeface="Times New Roman" panose="02020603050405020304" charset="0"/>
                  </a:rPr>
                  <a:t>C</a:t>
                </a:r>
                <a:r>
                  <a:rPr lang="zh-CN" altLang="en-US" sz="2400" dirty="0">
                    <a:solidFill>
                      <a:srgbClr val="000000"/>
                    </a:solidFill>
                    <a:latin typeface="Times New Roman" panose="02020603050405020304" charset="0"/>
                    <a:ea typeface="黑体" panose="02010609060101010101" pitchFamily="49" charset="-122"/>
                    <a:cs typeface="Times New Roman" panose="02020603050405020304" charset="0"/>
                  </a:rPr>
                  <a:t>一定时，可通过调节电路信号源的角频率</a:t>
                </a:r>
                <a14:m>
                  <m:oMath xmlns:m="http://schemas.openxmlformats.org/officeDocument/2006/math">
                    <m:r>
                      <a:rPr lang="en-US" altLang="zh-CN" sz="2400" i="1" dirty="0">
                        <a:solidFill>
                          <a:srgbClr val="000000"/>
                        </a:solidFill>
                        <a:latin typeface="Cambria Math" panose="02040503050406030204" charset="0"/>
                        <a:ea typeface="黑体" panose="02010609060101010101" pitchFamily="49" charset="-122"/>
                        <a:cs typeface="Cambria Math" panose="02040503050406030204" charset="0"/>
                      </a:rPr>
                      <m:t>𝜔</m:t>
                    </m:r>
                  </m:oMath>
                </a14:m>
                <a:r>
                  <a:rPr lang="zh-CN" altLang="en-US" sz="2400" dirty="0">
                    <a:solidFill>
                      <a:srgbClr val="000000"/>
                    </a:solidFill>
                    <a:latin typeface="Times New Roman" panose="02020603050405020304" charset="0"/>
                    <a:ea typeface="黑体" panose="02010609060101010101" pitchFamily="49" charset="-122"/>
                    <a:cs typeface="Times New Roman" panose="02020603050405020304" charset="0"/>
                  </a:rPr>
                  <a:t>来实现。 </a:t>
                </a:r>
                <a:endParaRPr lang="zh-CN" altLang="en-US" sz="2400" dirty="0">
                  <a:solidFill>
                    <a:srgbClr val="000000"/>
                  </a:solidFill>
                  <a:latin typeface="Times New Roman" panose="02020603050405020304" charset="0"/>
                  <a:ea typeface="黑体" panose="02010609060101010101" pitchFamily="49" charset="-122"/>
                  <a:cs typeface="Times New Roman" panose="02020603050405020304" charset="0"/>
                </a:endParaRPr>
              </a:p>
            </p:txBody>
          </p:sp>
        </mc:Choice>
        <mc:Fallback>
          <p:sp>
            <p:nvSpPr>
              <p:cNvPr id="22" name="Rectangle 3"/>
              <p:cNvSpPr txBox="1">
                <a:spLocks noRot="1" noChangeAspect="1" noMove="1" noResize="1" noEditPoints="1" noAdjustHandles="1" noChangeArrowheads="1" noChangeShapeType="1" noTextEdit="1"/>
              </p:cNvSpPr>
              <p:nvPr/>
            </p:nvSpPr>
            <p:spPr bwMode="auto">
              <a:xfrm>
                <a:off x="358775" y="1638935"/>
                <a:ext cx="8382000" cy="4431665"/>
              </a:xfrm>
              <a:prstGeom prst="rect">
                <a:avLst/>
              </a:prstGeom>
              <a:blipFill rotWithShape="1">
                <a:blip r:embed="rId1"/>
                <a:stretch>
                  <a:fillRect r="-129"/>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grpSp>
        <p:nvGrpSpPr>
          <p:cNvPr id="9" name="组合 8"/>
          <p:cNvGrpSpPr/>
          <p:nvPr/>
        </p:nvGrpSpPr>
        <p:grpSpPr>
          <a:xfrm>
            <a:off x="6985" y="414655"/>
            <a:ext cx="9143365" cy="430530"/>
            <a:chOff x="11" y="653"/>
            <a:chExt cx="14399" cy="678"/>
          </a:xfrm>
        </p:grpSpPr>
        <p:grpSp>
          <p:nvGrpSpPr>
            <p:cNvPr id="2" name="组合 1"/>
            <p:cNvGrpSpPr/>
            <p:nvPr/>
          </p:nvGrpSpPr>
          <p:grpSpPr>
            <a:xfrm rot="0">
              <a:off x="6546" y="653"/>
              <a:ext cx="7864" cy="640"/>
              <a:chOff x="6546" y="653"/>
              <a:chExt cx="7864" cy="640"/>
            </a:xfrm>
          </p:grpSpPr>
          <p:grpSp>
            <p:nvGrpSpPr>
              <p:cNvPr id="23" name="组合 22"/>
              <p:cNvGrpSpPr/>
              <p:nvPr/>
            </p:nvGrpSpPr>
            <p:grpSpPr>
              <a:xfrm rot="0">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a:extLst>
                  <a:ext uri="{909E8E84-426E-40DD-AFC4-6F175D3DCCD1}">
                    <a14:hiddenFill xmlns:a14="http://schemas.microsoft.com/office/drawing/2010/main">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sp>
          <p:nvSpPr>
            <p:cNvPr id="8" name="文本框 7"/>
            <p:cNvSpPr txBox="1"/>
            <p:nvPr/>
          </p:nvSpPr>
          <p:spPr>
            <a:xfrm>
              <a:off x="11" y="654"/>
              <a:ext cx="12276" cy="677"/>
            </a:xfrm>
            <a:prstGeom prst="rect">
              <a:avLst/>
            </a:prstGeom>
            <a:noFill/>
          </p:spPr>
          <p:txBody>
            <a:bodyPr wrap="square" rtlCol="0" anchor="t">
              <a:spAutoFit/>
            </a:bodyPr>
            <a:p>
              <a:pPr>
                <a:spcBef>
                  <a:spcPct val="50000"/>
                </a:spcBef>
              </a:pP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单元12</a:t>
              </a:r>
              <a:r>
                <a:rPr kumimoji="1" lang="en-US" altLang="zh-CN"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交流电路的频率特性</a:t>
              </a:r>
              <a:endPar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sp>
        <p:nvSpPr>
          <p:cNvPr id="3" name="文本框 2"/>
          <p:cNvSpPr txBox="1"/>
          <p:nvPr/>
        </p:nvSpPr>
        <p:spPr>
          <a:xfrm>
            <a:off x="6985" y="899160"/>
            <a:ext cx="4572000" cy="460375"/>
          </a:xfrm>
          <a:prstGeom prst="rect">
            <a:avLst/>
          </a:prstGeom>
          <a:noFill/>
        </p:spPr>
        <p:txBody>
          <a:bodyPr wrap="square" rtlCol="0" anchor="t">
            <a:spAutoFit/>
          </a:bodyPr>
          <a:p>
            <a:pPr>
              <a:spcBef>
                <a:spcPct val="50000"/>
              </a:spcBef>
            </a:pPr>
            <a:r>
              <a:rPr kumimoji="1" lang="en-US" altLang="zh-CN"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一、 </a:t>
            </a:r>
            <a:r>
              <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串联谐振频率与特性阻抗</a:t>
            </a:r>
            <a:endPar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endParaRPr>
          </a:p>
        </p:txBody>
      </p:sp>
    </p:spTree>
    <p:custDataLst>
      <p:tags r:id="rId2"/>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18" name="文本框 8"/>
              <p:cNvSpPr txBox="1">
                <a:spLocks noChangeArrowheads="1"/>
              </p:cNvSpPr>
              <p:nvPr>
                <p:custDataLst>
                  <p:tags r:id="rId1"/>
                </p:custDataLst>
              </p:nvPr>
            </p:nvSpPr>
            <p:spPr bwMode="auto">
              <a:xfrm>
                <a:off x="519589" y="1427839"/>
                <a:ext cx="8147050"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nSpc>
                    <a:spcPct val="150000"/>
                  </a:lnSpc>
                </a:pPr>
                <a:r>
                  <a:rPr lang="zh-CN" altLang="en-US" sz="24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电路发生谐振时的感抗或容抗叫做特性阻抗，用符号</a:t>
                </a:r>
                <a14:m>
                  <m:oMath xmlns:m="http://schemas.openxmlformats.org/officeDocument/2006/math">
                    <m:r>
                      <m:rPr>
                        <m:sty m:val="p"/>
                      </m:rPr>
                      <a:rPr lang="en-US" altLang="zh-CN" sz="2400" dirty="0">
                        <a:solidFill>
                          <a:schemeClr val="tx1"/>
                        </a:solidFill>
                        <a:effectLst>
                          <a:outerShdw blurRad="38100" dist="19050" dir="2700000" algn="tl" rotWithShape="0">
                            <a:schemeClr val="dk1">
                              <a:alpha val="40000"/>
                            </a:schemeClr>
                          </a:outerShdw>
                        </a:effectLst>
                        <a:latin typeface="Cambria Math" panose="02040503050406030204" charset="0"/>
                        <a:ea typeface="黑体" panose="02010609060101010101" pitchFamily="49" charset="-122"/>
                        <a:cs typeface="Cambria Math" panose="02040503050406030204" charset="0"/>
                      </a:rPr>
                      <m:t>ρ</m:t>
                    </m:r>
                  </m:oMath>
                </a14:m>
                <a:r>
                  <a:rPr lang="zh-CN" altLang="en-US" sz="24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表示，单位为欧姆 </a:t>
                </a:r>
                <a:r>
                  <a:rPr lang="en-US" altLang="zh-CN" sz="24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(Ω)</a:t>
                </a:r>
                <a:r>
                  <a:rPr lang="zh-CN" altLang="en-US" sz="24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 </a:t>
                </a:r>
                <a:endParaRPr lang="zh-CN" altLang="en-US" sz="24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endParaRPr>
              </a:p>
            </p:txBody>
          </p:sp>
        </mc:Choice>
        <mc:Fallback>
          <p:sp>
            <p:nvSpPr>
              <p:cNvPr id="18" name="文本框 8"/>
              <p:cNvSpPr txBox="1">
                <a:spLocks noRot="1" noChangeAspect="1" noMove="1" noResize="1" noEditPoints="1" noAdjustHandles="1" noChangeArrowheads="1" noChangeShapeType="1" noTextEdit="1"/>
              </p:cNvSpPr>
              <p:nvPr>
                <p:custDataLst>
                  <p:tags r:id="rId2"/>
                </p:custDataLst>
              </p:nvPr>
            </p:nvSpPr>
            <p:spPr bwMode="auto">
              <a:xfrm>
                <a:off x="519589" y="1427839"/>
                <a:ext cx="8147050" cy="1198880"/>
              </a:xfrm>
              <a:prstGeom prst="rect">
                <a:avLst/>
              </a:prstGeom>
              <a:blipFill rotWithShape="1">
                <a:blip r:embed="rId3"/>
                <a:stretch>
                  <a:fillRect l="-2" t="-30" r="-380" b="30"/>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grpSp>
        <p:nvGrpSpPr>
          <p:cNvPr id="9" name="组合 8"/>
          <p:cNvGrpSpPr/>
          <p:nvPr/>
        </p:nvGrpSpPr>
        <p:grpSpPr>
          <a:xfrm>
            <a:off x="6985" y="414655"/>
            <a:ext cx="9143365" cy="430530"/>
            <a:chOff x="11" y="653"/>
            <a:chExt cx="14399" cy="678"/>
          </a:xfrm>
        </p:grpSpPr>
        <p:grpSp>
          <p:nvGrpSpPr>
            <p:cNvPr id="22" name="组合 21"/>
            <p:cNvGrpSpPr/>
            <p:nvPr/>
          </p:nvGrpSpPr>
          <p:grpSpPr>
            <a:xfrm rot="0">
              <a:off x="6546" y="653"/>
              <a:ext cx="7864" cy="640"/>
              <a:chOff x="6546" y="653"/>
              <a:chExt cx="7864" cy="640"/>
            </a:xfrm>
          </p:grpSpPr>
          <p:grpSp>
            <p:nvGrpSpPr>
              <p:cNvPr id="23" name="组合 22"/>
              <p:cNvGrpSpPr/>
              <p:nvPr/>
            </p:nvGrpSpPr>
            <p:grpSpPr>
              <a:xfrm rot="0">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a:extLst>
                  <a:ext uri="{909E8E84-426E-40DD-AFC4-6F175D3DCCD1}">
                    <a14:hiddenFill xmlns:a14="http://schemas.microsoft.com/office/drawing/2010/main">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sp>
          <p:nvSpPr>
            <p:cNvPr id="8" name="文本框 7"/>
            <p:cNvSpPr txBox="1"/>
            <p:nvPr/>
          </p:nvSpPr>
          <p:spPr>
            <a:xfrm>
              <a:off x="11" y="654"/>
              <a:ext cx="12276" cy="677"/>
            </a:xfrm>
            <a:prstGeom prst="rect">
              <a:avLst/>
            </a:prstGeom>
            <a:noFill/>
          </p:spPr>
          <p:txBody>
            <a:bodyPr wrap="square" rtlCol="0" anchor="t">
              <a:spAutoFit/>
            </a:bodyPr>
            <a:p>
              <a:pPr>
                <a:spcBef>
                  <a:spcPct val="50000"/>
                </a:spcBef>
              </a:pP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单元12</a:t>
              </a:r>
              <a:r>
                <a:rPr kumimoji="1" lang="en-US" altLang="zh-CN"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交流电路的频率特性</a:t>
              </a:r>
              <a:endPar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sp>
        <p:nvSpPr>
          <p:cNvPr id="2" name="文本框 1"/>
          <p:cNvSpPr txBox="1"/>
          <p:nvPr/>
        </p:nvSpPr>
        <p:spPr>
          <a:xfrm>
            <a:off x="6985" y="899160"/>
            <a:ext cx="4572000" cy="460375"/>
          </a:xfrm>
          <a:prstGeom prst="rect">
            <a:avLst/>
          </a:prstGeom>
          <a:noFill/>
        </p:spPr>
        <p:txBody>
          <a:bodyPr wrap="square" rtlCol="0" anchor="t">
            <a:spAutoFit/>
          </a:bodyPr>
          <a:p>
            <a:pPr>
              <a:spcBef>
                <a:spcPct val="50000"/>
              </a:spcBef>
            </a:pPr>
            <a:r>
              <a:rPr kumimoji="1" lang="en-US" altLang="zh-CN"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一、 </a:t>
            </a:r>
            <a:r>
              <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串联谐振频率与特性阻抗</a:t>
            </a:r>
            <a:endPar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endParaRPr>
          </a:p>
        </p:txBody>
      </p:sp>
      <mc:AlternateContent xmlns:mc="http://schemas.openxmlformats.org/markup-compatibility/2006">
        <mc:Choice xmlns:a14="http://schemas.microsoft.com/office/drawing/2010/main" Requires="a14">
          <p:sp>
            <p:nvSpPr>
              <p:cNvPr id="3" name="文本框 2"/>
              <p:cNvSpPr txBox="1"/>
              <p:nvPr/>
            </p:nvSpPr>
            <p:spPr>
              <a:xfrm>
                <a:off x="3065716" y="3315589"/>
                <a:ext cx="3011805" cy="1176655"/>
              </a:xfrm>
              <a:prstGeom prst="rect">
                <a:avLst/>
              </a:prstGeom>
              <a:solidFill>
                <a:srgbClr val="FFC000"/>
              </a:solidFill>
            </p:spPr>
            <p:txBody>
              <a:bodyPr wrap="none" rtlCol="0" anchor="t">
                <a:spAutoFit/>
              </a:bodyPr>
              <a:p>
                <a:pPr algn="l"/>
                <a14:m>
                  <m:oMathPara xmlns:m="http://schemas.openxmlformats.org/officeDocument/2006/math">
                    <m:oMathParaPr>
                      <m:jc m:val="centerGroup"/>
                    </m:oMathParaPr>
                    <m:oMath xmlns:m="http://schemas.openxmlformats.org/officeDocument/2006/math">
                      <m:r>
                        <a:rPr lang="en-US" altLang="zh-CN" sz="2400" i="1">
                          <a:latin typeface="Cambria Math" panose="02040503050406030204" charset="0"/>
                          <a:cs typeface="Cambria Math" panose="02040503050406030204" charset="0"/>
                        </a:rPr>
                        <m:t>𝜌</m:t>
                      </m:r>
                      <m:r>
                        <a:rPr lang="en-US" altLang="zh-CN" sz="2400" i="1">
                          <a:latin typeface="Cambria Math" panose="02040503050406030204" charset="0"/>
                          <a:cs typeface="Cambria Math" panose="02040503050406030204" charset="0"/>
                        </a:rPr>
                        <m:t>=</m:t>
                      </m:r>
                      <m:sSub>
                        <m:sSubPr>
                          <m:ctrlPr>
                            <a:rPr lang="en-US" altLang="zh-CN" sz="2400" i="1">
                              <a:latin typeface="Cambria Math" panose="02040503050406030204" charset="0"/>
                              <a:cs typeface="Cambria Math" panose="02040503050406030204" charset="0"/>
                            </a:rPr>
                          </m:ctrlPr>
                        </m:sSubPr>
                        <m:e>
                          <m:r>
                            <a:rPr lang="en-US" altLang="zh-CN" sz="2400" i="1">
                              <a:latin typeface="Cambria Math" panose="02040503050406030204" charset="0"/>
                              <a:cs typeface="Cambria Math" panose="02040503050406030204" charset="0"/>
                            </a:rPr>
                            <m:t>𝜔</m:t>
                          </m:r>
                        </m:e>
                        <m:sub>
                          <m:r>
                            <a:rPr lang="en-US" altLang="zh-CN" sz="2400" i="1">
                              <a:latin typeface="Cambria Math" panose="02040503050406030204" charset="0"/>
                              <a:cs typeface="Cambria Math" panose="02040503050406030204" charset="0"/>
                            </a:rPr>
                            <m:t>0</m:t>
                          </m:r>
                        </m:sub>
                      </m:sSub>
                      <m:r>
                        <a:rPr lang="en-US" altLang="zh-CN" sz="2400" i="1">
                          <a:latin typeface="Cambria Math" panose="02040503050406030204" charset="0"/>
                          <a:cs typeface="Cambria Math" panose="02040503050406030204" charset="0"/>
                        </a:rPr>
                        <m:t>𝐿</m:t>
                      </m:r>
                      <m:r>
                        <a:rPr lang="en-US" altLang="zh-CN" sz="2400" i="1">
                          <a:latin typeface="Cambria Math" panose="02040503050406030204" charset="0"/>
                          <a:cs typeface="Cambria Math" panose="02040503050406030204" charset="0"/>
                        </a:rPr>
                        <m:t>=</m:t>
                      </m:r>
                      <m:f>
                        <m:fPr>
                          <m:ctrlPr>
                            <a:rPr lang="en-US" altLang="zh-CN" sz="2400" i="1">
                              <a:latin typeface="Cambria Math" panose="02040503050406030204" charset="0"/>
                              <a:cs typeface="Cambria Math" panose="02040503050406030204" charset="0"/>
                            </a:rPr>
                          </m:ctrlPr>
                        </m:fPr>
                        <m:num>
                          <m:r>
                            <a:rPr lang="en-US" altLang="zh-CN" sz="2400" i="1">
                              <a:latin typeface="Cambria Math" panose="02040503050406030204" charset="0"/>
                              <a:cs typeface="Cambria Math" panose="02040503050406030204" charset="0"/>
                            </a:rPr>
                            <m:t>1</m:t>
                          </m:r>
                        </m:num>
                        <m:den>
                          <m:sSub>
                            <m:sSubPr>
                              <m:ctrlPr>
                                <a:rPr lang="en-US" altLang="zh-CN" sz="2400" i="1">
                                  <a:latin typeface="Cambria Math" panose="02040503050406030204" charset="0"/>
                                  <a:cs typeface="Cambria Math" panose="02040503050406030204" charset="0"/>
                                </a:rPr>
                              </m:ctrlPr>
                            </m:sSubPr>
                            <m:e>
                              <m:r>
                                <a:rPr lang="en-US" altLang="zh-CN" sz="2400" i="1">
                                  <a:latin typeface="Cambria Math" panose="02040503050406030204" charset="0"/>
                                  <a:cs typeface="Cambria Math" panose="02040503050406030204" charset="0"/>
                                </a:rPr>
                                <m:t>𝜔</m:t>
                              </m:r>
                            </m:e>
                            <m:sub>
                              <m:r>
                                <a:rPr lang="en-US" altLang="zh-CN" sz="2400" i="1">
                                  <a:latin typeface="Cambria Math" panose="02040503050406030204" charset="0"/>
                                  <a:cs typeface="Cambria Math" panose="02040503050406030204" charset="0"/>
                                </a:rPr>
                                <m:t>0</m:t>
                              </m:r>
                            </m:sub>
                          </m:sSub>
                          <m:r>
                            <a:rPr lang="en-US" altLang="zh-CN" sz="2400" i="1">
                              <a:latin typeface="Cambria Math" panose="02040503050406030204" charset="0"/>
                              <a:cs typeface="Cambria Math" panose="02040503050406030204" charset="0"/>
                            </a:rPr>
                            <m:t>𝐿</m:t>
                          </m:r>
                        </m:den>
                      </m:f>
                      <m:r>
                        <a:rPr lang="en-US" altLang="zh-CN" sz="2400" i="1">
                          <a:latin typeface="Cambria Math" panose="02040503050406030204" charset="0"/>
                          <a:cs typeface="Cambria Math" panose="02040503050406030204" charset="0"/>
                        </a:rPr>
                        <m:t>=</m:t>
                      </m:r>
                      <m:rad>
                        <m:radPr>
                          <m:degHide m:val="on"/>
                          <m:ctrlPr>
                            <a:rPr lang="en-US" altLang="zh-CN" sz="2400" i="1">
                              <a:latin typeface="Cambria Math" panose="02040503050406030204" charset="0"/>
                              <a:cs typeface="Cambria Math" panose="02040503050406030204" charset="0"/>
                            </a:rPr>
                          </m:ctrlPr>
                        </m:radPr>
                        <m:deg/>
                        <m:e>
                          <m:f>
                            <m:fPr>
                              <m:ctrlPr>
                                <a:rPr lang="en-US" altLang="zh-CN" sz="2400" i="1">
                                  <a:latin typeface="Cambria Math" panose="02040503050406030204" charset="0"/>
                                  <a:cs typeface="Cambria Math" panose="02040503050406030204" charset="0"/>
                                </a:rPr>
                              </m:ctrlPr>
                            </m:fPr>
                            <m:num>
                              <m:r>
                                <a:rPr lang="en-US" altLang="zh-CN" sz="2400" i="1">
                                  <a:latin typeface="Cambria Math" panose="02040503050406030204" charset="0"/>
                                  <a:cs typeface="Cambria Math" panose="02040503050406030204" charset="0"/>
                                </a:rPr>
                                <m:t>𝐿</m:t>
                              </m:r>
                            </m:num>
                            <m:den>
                              <m:r>
                                <a:rPr lang="en-US" altLang="zh-CN" sz="2400" i="1">
                                  <a:latin typeface="Cambria Math" panose="02040503050406030204" charset="0"/>
                                  <a:cs typeface="Cambria Math" panose="02040503050406030204" charset="0"/>
                                </a:rPr>
                                <m:t>𝐶</m:t>
                              </m:r>
                            </m:den>
                          </m:f>
                        </m:e>
                      </m:rad>
                    </m:oMath>
                  </m:oMathPara>
                </a14:m>
                <a:endParaRPr lang="zh-CN" altLang="en-US" sz="2400"/>
              </a:p>
            </p:txBody>
          </p:sp>
        </mc:Choice>
        <mc:Fallback>
          <p:sp>
            <p:nvSpPr>
              <p:cNvPr id="3" name="文本框 2"/>
              <p:cNvSpPr txBox="1">
                <a:spLocks noRot="1" noChangeAspect="1" noMove="1" noResize="1" noEditPoints="1" noAdjustHandles="1" noChangeArrowheads="1" noChangeShapeType="1" noTextEdit="1"/>
              </p:cNvSpPr>
              <p:nvPr/>
            </p:nvSpPr>
            <p:spPr>
              <a:xfrm>
                <a:off x="3065716" y="3315589"/>
                <a:ext cx="3011805" cy="1176655"/>
              </a:xfrm>
              <a:prstGeom prst="rect">
                <a:avLst/>
              </a:prstGeom>
              <a:blipFill rotWithShape="1">
                <a:blip r:embed="rId4"/>
                <a:stretch>
                  <a:fillRect l="-19" t="-22" r="19" b="22"/>
                </a:stretch>
              </a:blipFill>
            </p:spPr>
            <p:txBody>
              <a:bodyPr/>
              <a:lstStyle/>
              <a:p>
                <a:r>
                  <a:rPr lang="zh-CN" altLang="en-US">
                    <a:noFill/>
                  </a:rPr>
                  <a:t> </a:t>
                </a:r>
              </a:p>
            </p:txBody>
          </p:sp>
        </mc:Fallback>
      </mc:AlternateContent>
    </p:spTree>
    <p:custDataLst>
      <p:tags r:id="rId5"/>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0" name="文本框 12"/>
              <p:cNvSpPr txBox="1">
                <a:spLocks noChangeArrowheads="1"/>
              </p:cNvSpPr>
              <p:nvPr>
                <p:custDataLst>
                  <p:tags r:id="rId1"/>
                </p:custDataLst>
              </p:nvPr>
            </p:nvSpPr>
            <p:spPr bwMode="auto">
              <a:xfrm>
                <a:off x="665726" y="1416004"/>
                <a:ext cx="7997825" cy="829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14:m>
                  <m:oMath xmlns:m="http://schemas.openxmlformats.org/officeDocument/2006/math">
                    <m:r>
                      <m:rPr>
                        <m:sty m:val="p"/>
                      </m:rPr>
                      <a:rPr lang="en-US" altLang="zh-CN" sz="2400" dirty="0">
                        <a:solidFill>
                          <a:schemeClr val="tx1"/>
                        </a:solidFill>
                        <a:effectLst>
                          <a:outerShdw blurRad="38100" dist="19050" dir="2700000" algn="tl" rotWithShape="0">
                            <a:schemeClr val="dk1">
                              <a:alpha val="40000"/>
                            </a:schemeClr>
                          </a:outerShdw>
                        </a:effectLst>
                        <a:latin typeface="Cambria Math" panose="02040503050406030204" charset="0"/>
                        <a:ea typeface="黑体" panose="02010609060101010101" pitchFamily="49" charset="-122"/>
                        <a:cs typeface="Cambria Math" panose="02040503050406030204" charset="0"/>
                      </a:rPr>
                      <m:t>ρ</m:t>
                    </m:r>
                  </m:oMath>
                </a14:m>
                <a:r>
                  <a:rPr lang="zh-CN" altLang="en-US" sz="2400" dirty="0">
                    <a:solidFill>
                      <a:schemeClr val="tx1"/>
                    </a:solidFill>
                    <a:effectLst>
                      <a:outerShdw blurRad="38100" dist="19050" dir="2700000" algn="tl" rotWithShape="0">
                        <a:schemeClr val="dk1">
                          <a:alpha val="40000"/>
                        </a:schemeClr>
                      </a:outerShdw>
                    </a:effectLst>
                    <a:latin typeface="Times New Roman" panose="02020603050405020304" charset="0"/>
                    <a:ea typeface="黑体" panose="02010609060101010101" pitchFamily="49" charset="-122"/>
                    <a:cs typeface="Times New Roman" panose="02020603050405020304" charset="0"/>
                  </a:rPr>
                  <a:t>只与电路的</a:t>
                </a:r>
                <a:r>
                  <a:rPr lang="en-US" altLang="zh-CN" sz="2400" dirty="0">
                    <a:solidFill>
                      <a:schemeClr val="tx1"/>
                    </a:solidFill>
                    <a:effectLst>
                      <a:outerShdw blurRad="38100" dist="19050" dir="2700000" algn="tl" rotWithShape="0">
                        <a:schemeClr val="dk1">
                          <a:alpha val="40000"/>
                        </a:schemeClr>
                      </a:outerShdw>
                    </a:effectLst>
                    <a:latin typeface="Times New Roman" panose="02020603050405020304" charset="0"/>
                    <a:ea typeface="黑体" panose="02010609060101010101" pitchFamily="49" charset="-122"/>
                    <a:cs typeface="Times New Roman" panose="02020603050405020304" charset="0"/>
                  </a:rPr>
                  <a:t>L</a:t>
                </a:r>
                <a:r>
                  <a:rPr lang="zh-CN" altLang="en-US" sz="2400" dirty="0">
                    <a:solidFill>
                      <a:schemeClr val="tx1"/>
                    </a:solidFill>
                    <a:effectLst>
                      <a:outerShdw blurRad="38100" dist="19050" dir="2700000" algn="tl" rotWithShape="0">
                        <a:schemeClr val="dk1">
                          <a:alpha val="40000"/>
                        </a:schemeClr>
                      </a:outerShdw>
                    </a:effectLst>
                    <a:latin typeface="Times New Roman" panose="02020603050405020304" charset="0"/>
                    <a:ea typeface="黑体" panose="02010609060101010101" pitchFamily="49" charset="-122"/>
                    <a:cs typeface="Times New Roman" panose="02020603050405020304" charset="0"/>
                  </a:rPr>
                  <a:t>、</a:t>
                </a:r>
                <a:r>
                  <a:rPr lang="en-US" altLang="zh-CN" sz="2400" dirty="0">
                    <a:solidFill>
                      <a:schemeClr val="tx1"/>
                    </a:solidFill>
                    <a:effectLst>
                      <a:outerShdw blurRad="38100" dist="19050" dir="2700000" algn="tl" rotWithShape="0">
                        <a:schemeClr val="dk1">
                          <a:alpha val="40000"/>
                        </a:schemeClr>
                      </a:outerShdw>
                    </a:effectLst>
                    <a:latin typeface="Times New Roman" panose="02020603050405020304" charset="0"/>
                    <a:ea typeface="黑体" panose="02010609060101010101" pitchFamily="49" charset="-122"/>
                    <a:cs typeface="Times New Roman" panose="02020603050405020304" charset="0"/>
                  </a:rPr>
                  <a:t>C</a:t>
                </a:r>
                <a:r>
                  <a:rPr lang="zh-CN" altLang="en-US" sz="2400" dirty="0">
                    <a:solidFill>
                      <a:schemeClr val="tx1"/>
                    </a:solidFill>
                    <a:effectLst>
                      <a:outerShdw blurRad="38100" dist="19050" dir="2700000" algn="tl" rotWithShape="0">
                        <a:schemeClr val="dk1">
                          <a:alpha val="40000"/>
                        </a:schemeClr>
                      </a:outerShdw>
                    </a:effectLst>
                    <a:latin typeface="Times New Roman" panose="02020603050405020304" charset="0"/>
                    <a:ea typeface="黑体" panose="02010609060101010101" pitchFamily="49" charset="-122"/>
                    <a:cs typeface="Times New Roman" panose="02020603050405020304" charset="0"/>
                  </a:rPr>
                  <a:t>有关，谐振时，电路的特性阻抗与电阻之比为：</a:t>
                </a:r>
                <a:endParaRPr lang="zh-CN" altLang="en-US" sz="2400" dirty="0">
                  <a:solidFill>
                    <a:schemeClr val="tx1"/>
                  </a:solidFill>
                  <a:effectLst>
                    <a:outerShdw blurRad="38100" dist="19050" dir="2700000" algn="tl" rotWithShape="0">
                      <a:schemeClr val="dk1">
                        <a:alpha val="40000"/>
                      </a:schemeClr>
                    </a:outerShdw>
                  </a:effectLst>
                  <a:latin typeface="Times New Roman" panose="02020603050405020304" charset="0"/>
                  <a:ea typeface="黑体" panose="02010609060101010101" pitchFamily="49" charset="-122"/>
                  <a:cs typeface="Times New Roman" panose="02020603050405020304" charset="0"/>
                </a:endParaRPr>
              </a:p>
            </p:txBody>
          </p:sp>
        </mc:Choice>
        <mc:Fallback>
          <p:sp>
            <p:nvSpPr>
              <p:cNvPr id="20" name="文本框 12"/>
              <p:cNvSpPr txBox="1">
                <a:spLocks noRot="1" noChangeAspect="1" noMove="1" noResize="1" noEditPoints="1" noAdjustHandles="1" noChangeArrowheads="1" noChangeShapeType="1" noTextEdit="1"/>
              </p:cNvSpPr>
              <p:nvPr>
                <p:custDataLst>
                  <p:tags r:id="rId2"/>
                </p:custDataLst>
              </p:nvPr>
            </p:nvSpPr>
            <p:spPr bwMode="auto">
              <a:xfrm>
                <a:off x="665726" y="1416004"/>
                <a:ext cx="7997825" cy="829945"/>
              </a:xfrm>
              <a:prstGeom prst="rect">
                <a:avLst/>
              </a:prstGeom>
              <a:blipFill rotWithShape="1">
                <a:blip r:embed="rId3"/>
                <a:stretch>
                  <a:fillRect l="-3" t="-71" r="3" b="71"/>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21" name="图片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97000" y="2641684"/>
            <a:ext cx="2098844" cy="816671"/>
          </a:xfrm>
          <a:prstGeom prst="rect">
            <a:avLst/>
          </a:prstGeom>
          <a:noFill/>
          <a:ln w="28575">
            <a:solidFill>
              <a:srgbClr val="FFC000"/>
            </a:solidFill>
            <a:miter lim="800000"/>
            <a:headEnd/>
            <a:tailEnd/>
          </a:ln>
          <a:extLst>
            <a:ext uri="{909E8E84-426E-40DD-AFC4-6F175D3DCCD1}">
              <a14:hiddenFill xmlns:a14="http://schemas.microsoft.com/office/drawing/2010/main">
                <a:solidFill>
                  <a:srgbClr val="FFFFFF"/>
                </a:solidFill>
              </a14:hiddenFill>
            </a:ext>
          </a:extLst>
        </p:spPr>
      </p:pic>
      <p:sp>
        <p:nvSpPr>
          <p:cNvPr id="23" name="文本框 11"/>
          <p:cNvSpPr txBox="1">
            <a:spLocks noChangeArrowheads="1"/>
          </p:cNvSpPr>
          <p:nvPr>
            <p:custDataLst>
              <p:tags r:id="rId5"/>
            </p:custDataLst>
          </p:nvPr>
        </p:nvSpPr>
        <p:spPr bwMode="auto">
          <a:xfrm>
            <a:off x="3679723" y="2788409"/>
            <a:ext cx="574675"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r>
              <a:rPr lang="zh-CN" altLang="en-US" sz="2800" dirty="0">
                <a:solidFill>
                  <a:schemeClr val="dk1"/>
                </a:solidFill>
                <a:latin typeface="黑体" panose="02010609060101010101" pitchFamily="49" charset="-122"/>
                <a:ea typeface="黑体" panose="02010609060101010101" pitchFamily="49" charset="-122"/>
              </a:rPr>
              <a:t>或</a:t>
            </a:r>
            <a:endParaRPr lang="zh-CN" altLang="en-US" sz="2800" dirty="0">
              <a:solidFill>
                <a:schemeClr val="dk1"/>
              </a:solidFill>
              <a:latin typeface="黑体" panose="02010609060101010101" pitchFamily="49" charset="-122"/>
              <a:ea typeface="黑体" panose="02010609060101010101" pitchFamily="49" charset="-122"/>
            </a:endParaRPr>
          </a:p>
        </p:txBody>
      </p:sp>
      <p:pic>
        <p:nvPicPr>
          <p:cNvPr id="24" name="图片 1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49775" y="2641684"/>
            <a:ext cx="2723091" cy="869210"/>
          </a:xfrm>
          <a:prstGeom prst="rect">
            <a:avLst/>
          </a:prstGeom>
          <a:noFill/>
          <a:ln w="28575">
            <a:solidFill>
              <a:srgbClr val="FFC000"/>
            </a:solidFill>
            <a:miter lim="800000"/>
            <a:headEnd/>
            <a:tailEnd/>
          </a:ln>
          <a:extLst>
            <a:ext uri="{909E8E84-426E-40DD-AFC4-6F175D3DCCD1}">
              <a14:hiddenFill xmlns:a14="http://schemas.microsoft.com/office/drawing/2010/main">
                <a:solidFill>
                  <a:srgbClr val="FFFFFF"/>
                </a:solidFill>
              </a14:hiddenFill>
            </a:ext>
          </a:extLst>
        </p:spPr>
      </p:pic>
      <p:sp>
        <p:nvSpPr>
          <p:cNvPr id="25" name="文本框 19"/>
          <p:cNvSpPr txBox="1">
            <a:spLocks noChangeArrowheads="1"/>
          </p:cNvSpPr>
          <p:nvPr>
            <p:custDataLst>
              <p:tags r:id="rId7"/>
            </p:custDataLst>
          </p:nvPr>
        </p:nvSpPr>
        <p:spPr bwMode="auto">
          <a:xfrm>
            <a:off x="498475" y="3823970"/>
            <a:ext cx="8162290"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r>
              <a:rPr lang="en-US" altLang="zh-CN" sz="24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Q</a:t>
            </a:r>
            <a:r>
              <a:rPr lang="zh-CN" altLang="en-US" sz="24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称为谐振电路的</a:t>
            </a:r>
            <a:r>
              <a:rPr lang="zh-CN" altLang="en-US" sz="2400" b="1"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品质因数</a:t>
            </a:r>
            <a:r>
              <a:rPr lang="zh-CN" altLang="en-US" sz="24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，由电路参数</a:t>
            </a:r>
            <a:r>
              <a:rPr lang="en-US" altLang="zh-CN" sz="2400" dirty="0">
                <a:solidFill>
                  <a:schemeClr val="tx1"/>
                </a:solidFill>
                <a:effectLst>
                  <a:outerShdw blurRad="38100" dist="19050" dir="2700000" algn="tl" rotWithShape="0">
                    <a:schemeClr val="dk1">
                      <a:alpha val="40000"/>
                    </a:schemeClr>
                  </a:outerShdw>
                </a:effectLst>
                <a:latin typeface="Times New Roman" panose="02020603050405020304" charset="0"/>
                <a:ea typeface="黑体" panose="02010609060101010101" pitchFamily="49" charset="-122"/>
                <a:cs typeface="Times New Roman" panose="02020603050405020304" charset="0"/>
              </a:rPr>
              <a:t>R</a:t>
            </a:r>
            <a:r>
              <a:rPr lang="zh-CN" altLang="en-US" sz="2400" dirty="0">
                <a:effectLst>
                  <a:outerShdw blurRad="38100" dist="19050" dir="2700000" algn="tl" rotWithShape="0">
                    <a:schemeClr val="dk1">
                      <a:alpha val="40000"/>
                    </a:schemeClr>
                  </a:outerShdw>
                </a:effectLst>
                <a:latin typeface="Times New Roman" panose="02020603050405020304" charset="0"/>
                <a:ea typeface="黑体" panose="02010609060101010101" pitchFamily="49" charset="-122"/>
                <a:cs typeface="Times New Roman" panose="02020603050405020304" charset="0"/>
                <a:sym typeface="+mn-ea"/>
              </a:rPr>
              <a:t>、</a:t>
            </a:r>
            <a:r>
              <a:rPr lang="en-US" altLang="zh-CN" sz="2400" dirty="0">
                <a:effectLst>
                  <a:outerShdw blurRad="38100" dist="19050" dir="2700000" algn="tl" rotWithShape="0">
                    <a:schemeClr val="dk1">
                      <a:alpha val="40000"/>
                    </a:schemeClr>
                  </a:outerShdw>
                </a:effectLst>
                <a:latin typeface="Times New Roman" panose="02020603050405020304" charset="0"/>
                <a:ea typeface="黑体" panose="02010609060101010101" pitchFamily="49" charset="-122"/>
                <a:cs typeface="Times New Roman" panose="02020603050405020304" charset="0"/>
                <a:sym typeface="+mn-ea"/>
              </a:rPr>
              <a:t>L</a:t>
            </a:r>
            <a:r>
              <a:rPr lang="zh-CN" altLang="en-US" sz="2400" dirty="0">
                <a:effectLst>
                  <a:outerShdw blurRad="38100" dist="19050" dir="2700000" algn="tl" rotWithShape="0">
                    <a:schemeClr val="dk1">
                      <a:alpha val="40000"/>
                    </a:schemeClr>
                  </a:outerShdw>
                </a:effectLst>
                <a:latin typeface="Times New Roman" panose="02020603050405020304" charset="0"/>
                <a:ea typeface="黑体" panose="02010609060101010101" pitchFamily="49" charset="-122"/>
                <a:cs typeface="Times New Roman" panose="02020603050405020304" charset="0"/>
                <a:sym typeface="+mn-ea"/>
              </a:rPr>
              <a:t>、</a:t>
            </a:r>
            <a:r>
              <a:rPr lang="en-US" altLang="zh-CN" sz="2400" dirty="0">
                <a:effectLst>
                  <a:outerShdw blurRad="38100" dist="19050" dir="2700000" algn="tl" rotWithShape="0">
                    <a:schemeClr val="dk1">
                      <a:alpha val="40000"/>
                    </a:schemeClr>
                  </a:outerShdw>
                </a:effectLst>
                <a:latin typeface="Times New Roman" panose="02020603050405020304" charset="0"/>
                <a:ea typeface="黑体" panose="02010609060101010101" pitchFamily="49" charset="-122"/>
                <a:cs typeface="Times New Roman" panose="02020603050405020304" charset="0"/>
                <a:sym typeface="+mn-ea"/>
              </a:rPr>
              <a:t>C</a:t>
            </a:r>
            <a:r>
              <a:rPr lang="zh-CN" altLang="en-US" sz="24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决定，</a:t>
            </a:r>
            <a:r>
              <a:rPr lang="en-US" altLang="zh-CN" sz="2400" dirty="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sym typeface="+mn-ea"/>
              </a:rPr>
              <a:t>Q</a:t>
            </a:r>
            <a:r>
              <a:rPr lang="zh-CN" altLang="en-US" sz="24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是一个无量纲的量。品质因数</a:t>
            </a:r>
            <a:r>
              <a:rPr lang="en-US" altLang="zh-CN" sz="2400" dirty="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sym typeface="+mn-ea"/>
              </a:rPr>
              <a:t>Q</a:t>
            </a:r>
            <a:r>
              <a:rPr lang="zh-CN" altLang="en-US" sz="24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是谐振回路的重要参数，它表征了电路的损耗，</a:t>
            </a:r>
            <a:r>
              <a:rPr lang="en-US" altLang="zh-CN" sz="2400" dirty="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sym typeface="+mn-ea"/>
              </a:rPr>
              <a:t>Q</a:t>
            </a:r>
            <a:r>
              <a:rPr lang="zh-CN" altLang="en-US" sz="24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值越高， 损耗越小，为了提高</a:t>
            </a:r>
            <a:r>
              <a:rPr lang="en-US" altLang="zh-CN" sz="2400" dirty="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sym typeface="+mn-ea"/>
              </a:rPr>
              <a:t>Q</a:t>
            </a:r>
            <a:r>
              <a:rPr lang="zh-CN" altLang="en-US" sz="24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值，有的电感线圈要用镀银线来绕制，以降低其</a:t>
            </a:r>
            <a:r>
              <a:rPr lang="en-US" altLang="zh-CN" sz="2400" dirty="0">
                <a:effectLst>
                  <a:outerShdw blurRad="38100" dist="19050" dir="2700000" algn="tl" rotWithShape="0">
                    <a:schemeClr val="dk1">
                      <a:alpha val="40000"/>
                    </a:schemeClr>
                  </a:outerShdw>
                </a:effectLst>
                <a:latin typeface="Times New Roman" panose="02020603050405020304" charset="0"/>
                <a:ea typeface="黑体" panose="02010609060101010101" pitchFamily="49" charset="-122"/>
                <a:cs typeface="Times New Roman" panose="02020603050405020304" charset="0"/>
                <a:sym typeface="+mn-ea"/>
              </a:rPr>
              <a:t>R</a:t>
            </a:r>
            <a:r>
              <a:rPr lang="zh-CN" altLang="en-US" sz="24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值。</a:t>
            </a:r>
            <a:endParaRPr lang="zh-CN" altLang="en-US" sz="24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endParaRPr>
          </a:p>
        </p:txBody>
      </p:sp>
      <p:grpSp>
        <p:nvGrpSpPr>
          <p:cNvPr id="9" name="组合 8"/>
          <p:cNvGrpSpPr/>
          <p:nvPr/>
        </p:nvGrpSpPr>
        <p:grpSpPr>
          <a:xfrm>
            <a:off x="6985" y="414655"/>
            <a:ext cx="9143365" cy="430530"/>
            <a:chOff x="11" y="653"/>
            <a:chExt cx="14399" cy="678"/>
          </a:xfrm>
        </p:grpSpPr>
        <p:grpSp>
          <p:nvGrpSpPr>
            <p:cNvPr id="22" name="组合 21"/>
            <p:cNvGrpSpPr/>
            <p:nvPr/>
          </p:nvGrpSpPr>
          <p:grpSpPr>
            <a:xfrm rot="0">
              <a:off x="6546" y="653"/>
              <a:ext cx="7864" cy="640"/>
              <a:chOff x="6546" y="653"/>
              <a:chExt cx="7864" cy="640"/>
            </a:xfrm>
          </p:grpSpPr>
          <p:grpSp>
            <p:nvGrpSpPr>
              <p:cNvPr id="2" name="组合 1"/>
              <p:cNvGrpSpPr/>
              <p:nvPr/>
            </p:nvGrpSpPr>
            <p:grpSpPr>
              <a:xfrm rot="0">
                <a:off x="6546" y="653"/>
                <a:ext cx="7865" cy="628"/>
                <a:chOff x="4774" y="800"/>
                <a:chExt cx="7865" cy="628"/>
              </a:xfrm>
            </p:grpSpPr>
            <p:sp>
              <p:nvSpPr>
                <p:cNvPr id="3" name="文本框 2"/>
                <p:cNvSpPr txBox="1"/>
                <p:nvPr/>
              </p:nvSpPr>
              <p:spPr>
                <a:xfrm>
                  <a:off x="6743" y="800"/>
                  <a:ext cx="1984" cy="628"/>
                </a:xfrm>
                <a:prstGeom prst="rect">
                  <a:avLst/>
                </a:prstGeom>
                <a:solidFill>
                  <a:srgbClr val="007AAE"/>
                </a:solidFill>
                <a:extLst>
                  <a:ext uri="{909E8E84-426E-40DD-AFC4-6F175D3DCCD1}">
                    <a14:hiddenFill xmlns:a14="http://schemas.microsoft.com/office/drawing/2010/main">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4" name="文本框 3"/>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sp>
          <p:nvSpPr>
            <p:cNvPr id="8" name="文本框 7"/>
            <p:cNvSpPr txBox="1"/>
            <p:nvPr/>
          </p:nvSpPr>
          <p:spPr>
            <a:xfrm>
              <a:off x="11" y="654"/>
              <a:ext cx="12276" cy="677"/>
            </a:xfrm>
            <a:prstGeom prst="rect">
              <a:avLst/>
            </a:prstGeom>
            <a:noFill/>
          </p:spPr>
          <p:txBody>
            <a:bodyPr wrap="square" rtlCol="0" anchor="t">
              <a:spAutoFit/>
            </a:bodyPr>
            <a:p>
              <a:pPr>
                <a:spcBef>
                  <a:spcPct val="50000"/>
                </a:spcBef>
              </a:pP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单元12</a:t>
              </a:r>
              <a:r>
                <a:rPr kumimoji="1" lang="en-US" altLang="zh-CN"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交流电路的频率特性</a:t>
              </a:r>
              <a:endPar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sp>
        <p:nvSpPr>
          <p:cNvPr id="5" name="文本框 4"/>
          <p:cNvSpPr txBox="1"/>
          <p:nvPr/>
        </p:nvSpPr>
        <p:spPr>
          <a:xfrm>
            <a:off x="6985" y="899160"/>
            <a:ext cx="4572000" cy="460375"/>
          </a:xfrm>
          <a:prstGeom prst="rect">
            <a:avLst/>
          </a:prstGeom>
          <a:noFill/>
        </p:spPr>
        <p:txBody>
          <a:bodyPr wrap="square" rtlCol="0" anchor="t">
            <a:spAutoFit/>
          </a:bodyPr>
          <a:p>
            <a:pPr>
              <a:spcBef>
                <a:spcPct val="50000"/>
              </a:spcBef>
            </a:pPr>
            <a:r>
              <a:rPr kumimoji="1" lang="en-US" altLang="zh-CN"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一、 </a:t>
            </a:r>
            <a:r>
              <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串联谐振频率与特性阻抗</a:t>
            </a:r>
            <a:endPar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endParaRPr>
          </a:p>
        </p:txBody>
      </p:sp>
    </p:spTree>
    <p:custDataLst>
      <p:tags r:id="rId8"/>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9" name="Rectangle 3"/>
          <p:cNvSpPr txBox="1">
            <a:spLocks noChangeArrowheads="1"/>
          </p:cNvSpPr>
          <p:nvPr>
            <p:custDataLst>
              <p:tags r:id="rId1"/>
            </p:custDataLst>
          </p:nvPr>
        </p:nvSpPr>
        <p:spPr bwMode="auto">
          <a:xfrm>
            <a:off x="468313" y="1628775"/>
            <a:ext cx="8229600" cy="38688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eaLnBrk="1" hangingPunct="1"/>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1. </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串联谐振时，</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电路的阻抗最小且为纯电阻性质</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2. </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电流的有效值将达最大，且与外加电压同相。</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3. </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串联谐振时，电感电压和电容电压的有效值相等，且等于外加电压的</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Q</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倍。</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4. </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谐振时，能量只在</a:t>
            </a:r>
            <a:r>
              <a:rPr lang="en-US" altLang="zh-CN" sz="2800" i="1" dirty="0">
                <a:solidFill>
                  <a:schemeClr val="dk1"/>
                </a:solidFill>
                <a:latin typeface="Times New Roman" panose="02020603050405020304" charset="0"/>
                <a:ea typeface="黑体" panose="02010609060101010101" pitchFamily="49" charset="-122"/>
                <a:cs typeface="Times New Roman" panose="02020603050405020304" charset="0"/>
              </a:rPr>
              <a:t>R</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上消耗而电容和电感只周期性地进行磁场能量与电场能量转换，电源和</a:t>
            </a:r>
            <a:r>
              <a:rPr lang="en-US" altLang="zh-CN" sz="2800" dirty="0">
                <a:solidFill>
                  <a:schemeClr val="tx1"/>
                </a:solidFill>
                <a:effectLst>
                  <a:outerShdw blurRad="38100" dist="19050" dir="2700000" algn="tl" rotWithShape="0">
                    <a:schemeClr val="dk1">
                      <a:alpha val="40000"/>
                    </a:schemeClr>
                  </a:outerShdw>
                </a:effectLst>
                <a:latin typeface="Times New Roman" panose="02020603050405020304" charset="0"/>
                <a:ea typeface="黑体" panose="02010609060101010101" pitchFamily="49" charset="-122"/>
                <a:cs typeface="Times New Roman" panose="02020603050405020304" charset="0"/>
                <a:sym typeface="+mn-ea"/>
              </a:rPr>
              <a:t>L</a:t>
            </a:r>
            <a:r>
              <a:rPr lang="zh-CN" altLang="en-US" sz="2800" dirty="0">
                <a:solidFill>
                  <a:schemeClr val="tx1"/>
                </a:solidFill>
                <a:effectLst>
                  <a:outerShdw blurRad="38100" dist="19050" dir="2700000" algn="tl" rotWithShape="0">
                    <a:schemeClr val="dk1">
                      <a:alpha val="40000"/>
                    </a:schemeClr>
                  </a:outerShdw>
                </a:effectLst>
                <a:latin typeface="Times New Roman" panose="02020603050405020304" charset="0"/>
                <a:ea typeface="黑体" panose="02010609060101010101" pitchFamily="49" charset="-122"/>
                <a:cs typeface="Times New Roman" panose="02020603050405020304" charset="0"/>
                <a:sym typeface="+mn-ea"/>
              </a:rPr>
              <a:t>、</a:t>
            </a:r>
            <a:r>
              <a:rPr lang="en-US" altLang="zh-CN" sz="2800" dirty="0">
                <a:solidFill>
                  <a:schemeClr val="tx1"/>
                </a:solidFill>
                <a:effectLst>
                  <a:outerShdw blurRad="38100" dist="19050" dir="2700000" algn="tl" rotWithShape="0">
                    <a:schemeClr val="dk1">
                      <a:alpha val="40000"/>
                    </a:schemeClr>
                  </a:outerShdw>
                </a:effectLst>
                <a:latin typeface="Times New Roman" panose="02020603050405020304" charset="0"/>
                <a:ea typeface="黑体" panose="02010609060101010101" pitchFamily="49" charset="-122"/>
                <a:cs typeface="Times New Roman" panose="02020603050405020304" charset="0"/>
                <a:sym typeface="+mn-ea"/>
              </a:rPr>
              <a:t>C</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电路之间没有能量的转换。</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9" name="组合 8"/>
          <p:cNvGrpSpPr/>
          <p:nvPr/>
        </p:nvGrpSpPr>
        <p:grpSpPr>
          <a:xfrm>
            <a:off x="6985" y="414655"/>
            <a:ext cx="9143365" cy="430530"/>
            <a:chOff x="11" y="653"/>
            <a:chExt cx="14399" cy="678"/>
          </a:xfrm>
        </p:grpSpPr>
        <p:grpSp>
          <p:nvGrpSpPr>
            <p:cNvPr id="22" name="组合 21"/>
            <p:cNvGrpSpPr/>
            <p:nvPr/>
          </p:nvGrpSpPr>
          <p:grpSpPr>
            <a:xfrm rot="0">
              <a:off x="6546" y="653"/>
              <a:ext cx="7864" cy="640"/>
              <a:chOff x="6546" y="653"/>
              <a:chExt cx="7864" cy="640"/>
            </a:xfrm>
          </p:grpSpPr>
          <p:grpSp>
            <p:nvGrpSpPr>
              <p:cNvPr id="23" name="组合 22"/>
              <p:cNvGrpSpPr/>
              <p:nvPr/>
            </p:nvGrpSpPr>
            <p:grpSpPr>
              <a:xfrm rot="0">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a:extLst>
                  <a:ext uri="{909E8E84-426E-40DD-AFC4-6F175D3DCCD1}">
                    <a14:hiddenFill xmlns:a14="http://schemas.microsoft.com/office/drawing/2010/main">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sp>
          <p:nvSpPr>
            <p:cNvPr id="8" name="文本框 7"/>
            <p:cNvSpPr txBox="1"/>
            <p:nvPr/>
          </p:nvSpPr>
          <p:spPr>
            <a:xfrm>
              <a:off x="11" y="654"/>
              <a:ext cx="12276" cy="677"/>
            </a:xfrm>
            <a:prstGeom prst="rect">
              <a:avLst/>
            </a:prstGeom>
            <a:noFill/>
          </p:spPr>
          <p:txBody>
            <a:bodyPr wrap="square" rtlCol="0" anchor="t">
              <a:spAutoFit/>
            </a:bodyPr>
            <a:p>
              <a:pPr>
                <a:spcBef>
                  <a:spcPct val="50000"/>
                </a:spcBef>
              </a:pP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单元12</a:t>
              </a:r>
              <a:r>
                <a:rPr kumimoji="1" lang="en-US" altLang="zh-CN"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交流电路的频率特性</a:t>
              </a:r>
              <a:endPar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sp>
        <p:nvSpPr>
          <p:cNvPr id="2" name="文本框 1"/>
          <p:cNvSpPr txBox="1"/>
          <p:nvPr/>
        </p:nvSpPr>
        <p:spPr>
          <a:xfrm>
            <a:off x="6985" y="899160"/>
            <a:ext cx="4572000" cy="460375"/>
          </a:xfrm>
          <a:prstGeom prst="rect">
            <a:avLst/>
          </a:prstGeom>
          <a:noFill/>
        </p:spPr>
        <p:txBody>
          <a:bodyPr wrap="square" rtlCol="0" anchor="t">
            <a:spAutoFit/>
          </a:bodyPr>
          <a:p>
            <a:pPr>
              <a:spcBef>
                <a:spcPct val="50000"/>
              </a:spcBef>
            </a:pPr>
            <a:r>
              <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二、</a:t>
            </a:r>
            <a:r>
              <a:rPr kumimoji="1" lang="en-US" altLang="zh-CN"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串联谐振电路的特点</a:t>
            </a:r>
            <a:endPar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endParaRPr>
          </a:p>
        </p:txBody>
      </p:sp>
    </p:spTree>
    <p:custDataLst>
      <p:tags r:id="rId2"/>
    </p:custDataLst>
  </p:cSld>
  <p:clrMapOvr>
    <a:masterClrMapping/>
  </p:clrMapOvr>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0.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1.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2.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3.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4.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5.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6.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7*i*1"/>
  <p:tag name="KSO_WM_UNIT_BK_DARK_LIGHT" val="2"/>
  <p:tag name="KSO_WM_UNIT_LAYERLEVEL" val="1"/>
  <p:tag name="KSO_WM_TAG_VERSION" val="1.0"/>
  <p:tag name="KSO_WM_BEAUTIFY_FLAG" val="#wm#"/>
</p:tagLst>
</file>

<file path=ppt/tags/tag107.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08.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09.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0.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1.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2.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3.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4.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5.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8*i*1"/>
  <p:tag name="KSO_WM_UNIT_BK_DARK_LIGHT" val="2"/>
  <p:tag name="KSO_WM_UNIT_LAYERLEVEL" val="1"/>
  <p:tag name="KSO_WM_TAG_VERSION" val="1.0"/>
  <p:tag name="KSO_WM_BEAUTIFY_FLAG" val="#wm#"/>
</p:tagLst>
</file>

<file path=ppt/tags/tag116.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17.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18.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19.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0.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5908"/>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5908"/>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6.xml><?xml version="1.0" encoding="utf-8"?>
<p:tagLst xmlns:p="http://schemas.openxmlformats.org/presentationml/2006/main">
  <p:tag name="KSO_WM_COMBINE_RELATE_SLIDE_ID" val="background20175070_1"/>
  <p:tag name="KSO_WM_TEMPLATE_SUBCATEGORY" val="combine"/>
  <p:tag name="KSO_WM_TEMPLATE_THUMBS_INDEX" val="1、4、5、6、12、13、18、24、30、31、32、33"/>
  <p:tag name="KSO_WM_TAG_VERSION" val="1.0"/>
  <p:tag name="KSO_WM_BEAUTIFY_FLAG" val="#wm#"/>
  <p:tag name="KSO_WM_TEMPLATE_CATEGORY" val="custom"/>
  <p:tag name="KSO_WM_TEMPLATE_INDEX" val="20175908"/>
  <p:tag name="KSO_WM_TEMPLATE_MASTER_TYPE" val="1"/>
</p:tagLst>
</file>

<file path=ppt/tags/tag127.xml><?xml version="1.0" encoding="utf-8"?>
<p:tagLst xmlns:p="http://schemas.openxmlformats.org/presentationml/2006/main">
  <p:tag name="KSO_WM_BEAUTIFY_FLAG" val=""/>
</p:tagLst>
</file>

<file path=ppt/tags/tag128.xml><?xml version="1.0" encoding="utf-8"?>
<p:tagLst xmlns:p="http://schemas.openxmlformats.org/presentationml/2006/main">
  <p:tag name="KSO_WM_BEAUTIFY_FLAG" val=""/>
  <p:tag name="KSO_WM_UNIT_TEXT_FILL_FORE_SCHEMECOLOR_INDEX_BRIGHTNESS" val="0"/>
  <p:tag name="KSO_WM_UNIT_TEXT_FILL_FORE_SCHEMECOLOR_INDEX" val="13"/>
  <p:tag name="KSO_WM_UNIT_TEXT_FILL_TYPE" val="1"/>
  <p:tag name="KSO_WM_UNIT_TEXT_LINE_FORE_SCHEMECOLOR_INDEX_BRIGHTNESS" val="0"/>
  <p:tag name="KSO_WM_UNIT_TEXT_LINE_FORE_SCHEMECOLOR_INDEX" val="14"/>
  <p:tag name="KSO_WM_UNIT_TEXT_LINE_FILL_TYPE" val="2"/>
  <p:tag name="KSO_WM_UNIT_TEXT_SHADOW_SCHEMECOLOR_INDEX_BRIGHTNESS" val="-0.5"/>
  <p:tag name="KSO_WM_UNIT_TEXT_SHADOW_SCHEMECOLOR_INDEX" val="14"/>
</p:tagLst>
</file>

<file path=ppt/tags/tag129.xml><?xml version="1.0" encoding="utf-8"?>
<p:tagLst xmlns:p="http://schemas.openxmlformats.org/presentationml/2006/main">
  <p:tag name="KSO_WM_BEAUTIFY_FLAG" val=""/>
  <p:tag name="KSO_WM_UNIT_TEXT_FILL_FORE_SCHEMECOLOR_INDEX_BRIGHTNESS" val="0"/>
  <p:tag name="KSO_WM_UNIT_TEXT_FILL_FORE_SCHEMECOLOR_INDEX" val="13"/>
  <p:tag name="KSO_WM_UNIT_TEXT_FILL_TYPE" val="1"/>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0.xml><?xml version="1.0" encoding="utf-8"?>
<p:tagLst xmlns:p="http://schemas.openxmlformats.org/presentationml/2006/main">
  <p:tag name="KSO_WM_BEAUTIFY_FLAG" val=""/>
  <p:tag name="KSO_WM_UNIT_FILL_FORE_SCHEMECOLOR_INDEX_BRIGHTNESS" val="0"/>
  <p:tag name="KSO_WM_UNIT_FILL_FORE_SCHEMECOLOR_INDEX" val="7"/>
  <p:tag name="KSO_WM_UNIT_FILL_TYPE" val="1"/>
  <p:tag name="KSO_WM_UNIT_LINE_FORE_SCHEMECOLOR_INDEX_BRIGHTNESS" val="0"/>
  <p:tag name="KSO_WM_UNIT_LINE_FORE_SCHEMECOLOR_INDEX" val="14"/>
  <p:tag name="KSO_WM_UNIT_LINE_FILL_TYPE" val="2"/>
</p:tagLst>
</file>

<file path=ppt/tags/tag131.xml><?xml version="1.0" encoding="utf-8"?>
<p:tagLst xmlns:p="http://schemas.openxmlformats.org/presentationml/2006/main">
  <p:tag name="KSO_WM_BEAUTIFY_FLAG" val=""/>
  <p:tag name="KSO_WM_UNIT_TEXT_FILL_FORE_SCHEMECOLOR_INDEX_BRIGHTNESS" val="0"/>
  <p:tag name="KSO_WM_UNIT_TEXT_FILL_FORE_SCHEMECOLOR_INDEX" val="14"/>
  <p:tag name="KSO_WM_UNIT_TEXT_FILL_TYPE" val="1"/>
</p:tagLst>
</file>

<file path=ppt/tags/tag132.xml><?xml version="1.0" encoding="utf-8"?>
<p:tagLst xmlns:p="http://schemas.openxmlformats.org/presentationml/2006/main">
  <p:tag name="KSO_WM_SLIDE_BK_DARK_LIGHT" val="2"/>
  <p:tag name="KSO_WM_SLIDE_BACKGROUND_TYPE" val="general"/>
</p:tagLst>
</file>

<file path=ppt/tags/tag133.xml><?xml version="1.0" encoding="utf-8"?>
<p:tagLst xmlns:p="http://schemas.openxmlformats.org/presentationml/2006/main">
  <p:tag name="KSO_WM_BEAUTIFY_FLAG" val=""/>
  <p:tag name="KSO_WM_UNIT_TEXT_FILL_FORE_SCHEMECOLOR_INDEX_BRIGHTNESS" val="0"/>
  <p:tag name="KSO_WM_UNIT_TEXT_FILL_FORE_SCHEMECOLOR_INDEX" val="13"/>
  <p:tag name="KSO_WM_UNIT_TEXT_FILL_TYPE" val="1"/>
</p:tagLst>
</file>

<file path=ppt/tags/tag134.xml><?xml version="1.0" encoding="utf-8"?>
<p:tagLst xmlns:p="http://schemas.openxmlformats.org/presentationml/2006/main">
  <p:tag name="KSO_WM_SLIDE_BK_DARK_LIGHT" val="2"/>
  <p:tag name="KSO_WM_SLIDE_BACKGROUND_TYPE" val="general"/>
</p:tagLst>
</file>

<file path=ppt/tags/tag135.xml><?xml version="1.0" encoding="utf-8"?>
<p:tagLst xmlns:p="http://schemas.openxmlformats.org/presentationml/2006/main">
  <p:tag name="KSO_WM_SLIDE_BK_DARK_LIGHT" val="2"/>
  <p:tag name="KSO_WM_SLIDE_BACKGROUND_TYPE" val="general"/>
</p:tagLst>
</file>

<file path=ppt/tags/tag136.xml><?xml version="1.0" encoding="utf-8"?>
<p:tagLst xmlns:p="http://schemas.openxmlformats.org/presentationml/2006/main">
  <p:tag name="KSO_WM_SLIDE_BK_DARK_LIGHT" val="2"/>
  <p:tag name="KSO_WM_SLIDE_BACKGROUND_TYPE" val="general"/>
</p:tagLst>
</file>

<file path=ppt/tags/tag137.xml><?xml version="1.0" encoding="utf-8"?>
<p:tagLst xmlns:p="http://schemas.openxmlformats.org/presentationml/2006/main">
  <p:tag name="KSO_WM_SLIDE_BK_DARK_LIGHT" val="2"/>
  <p:tag name="KSO_WM_SLIDE_BACKGROUND_TYPE" val="general"/>
</p:tagLst>
</file>

<file path=ppt/tags/tag13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3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0.xml><?xml version="1.0" encoding="utf-8"?>
<p:tagLst xmlns:p="http://schemas.openxmlformats.org/presentationml/2006/main">
  <p:tag name="KSO_WM_SLIDE_BK_DARK_LIGHT" val="2"/>
  <p:tag name="KSO_WM_SLIDE_BACKGROUND_TYPE" val="general"/>
</p:tagLst>
</file>

<file path=ppt/tags/tag14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4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4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4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45.xml><?xml version="1.0" encoding="utf-8"?>
<p:tagLst xmlns:p="http://schemas.openxmlformats.org/presentationml/2006/main">
  <p:tag name="KSO_WM_SLIDE_BK_DARK_LIGHT" val="2"/>
  <p:tag name="KSO_WM_SLIDE_BACKGROUND_TYPE" val="general"/>
</p:tagLst>
</file>

<file path=ppt/tags/tag14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47.xml><?xml version="1.0" encoding="utf-8"?>
<p:tagLst xmlns:p="http://schemas.openxmlformats.org/presentationml/2006/main">
  <p:tag name="KSO_WM_SLIDE_BK_DARK_LIGHT" val="2"/>
  <p:tag name="KSO_WM_SLIDE_BACKGROUND_TYPE" val="general"/>
</p:tagLst>
</file>

<file path=ppt/tags/tag14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4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0.xml><?xml version="1.0" encoding="utf-8"?>
<p:tagLst xmlns:p="http://schemas.openxmlformats.org/presentationml/2006/main">
  <p:tag name="KSO_WM_SLIDE_BK_DARK_LIGHT" val="2"/>
  <p:tag name="KSO_WM_SLIDE_BACKGROUND_TYPE" val="general"/>
</p:tagLst>
</file>

<file path=ppt/tags/tag151.xml><?xml version="1.0" encoding="utf-8"?>
<p:tagLst xmlns:p="http://schemas.openxmlformats.org/presentationml/2006/main">
  <p:tag name="KSO_WM_SLIDE_BK_DARK_LIGHT" val="2"/>
  <p:tag name="KSO_WM_SLIDE_BACKGROUND_TYPE" val="general"/>
</p:tagLst>
</file>

<file path=ppt/tags/tag152.xml><?xml version="1.0" encoding="utf-8"?>
<p:tagLst xmlns:p="http://schemas.openxmlformats.org/presentationml/2006/main">
  <p:tag name="KSO_WM_SLIDE_BK_DARK_LIGHT" val="2"/>
  <p:tag name="KSO_WM_SLIDE_BACKGROUND_TYPE" val="general"/>
</p:tagLst>
</file>

<file path=ppt/tags/tag153.xml><?xml version="1.0" encoding="utf-8"?>
<p:tagLst xmlns:p="http://schemas.openxmlformats.org/presentationml/2006/main">
  <p:tag name="KSO_WM_SLIDE_BK_DARK_LIGHT" val="2"/>
  <p:tag name="KSO_WM_SLIDE_BACKGROUND_TYPE" val="general"/>
</p:tagLst>
</file>

<file path=ppt/tags/tag15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5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56.xml><?xml version="1.0" encoding="utf-8"?>
<p:tagLst xmlns:p="http://schemas.openxmlformats.org/presentationml/2006/main">
  <p:tag name="KSO_WM_SLIDE_BK_DARK_LIGHT" val="2"/>
  <p:tag name="KSO_WM_SLIDE_BACKGROUND_TYPE" val="general"/>
</p:tagLst>
</file>

<file path=ppt/tags/tag157.xml><?xml version="1.0" encoding="utf-8"?>
<p:tagLst xmlns:p="http://schemas.openxmlformats.org/presentationml/2006/main">
  <p:tag name="KSO_WM_SLIDE_BK_DARK_LIGHT" val="2"/>
  <p:tag name="KSO_WM_SLIDE_BACKGROUND_TYPE" val="general"/>
</p:tagLst>
</file>

<file path=ppt/tags/tag15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5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0.xml><?xml version="1.0" encoding="utf-8"?>
<p:tagLst xmlns:p="http://schemas.openxmlformats.org/presentationml/2006/main">
  <p:tag name="KSO_WM_SLIDE_BK_DARK_LIGHT" val="2"/>
  <p:tag name="KSO_WM_SLIDE_BACKGROUND_TYPE" val="general"/>
</p:tagLst>
</file>

<file path=ppt/tags/tag161.xml><?xml version="1.0" encoding="utf-8"?>
<p:tagLst xmlns:p="http://schemas.openxmlformats.org/presentationml/2006/main">
  <p:tag name="KSO_WM_SLIDE_BK_DARK_LIGHT" val="2"/>
  <p:tag name="KSO_WM_SLIDE_BACKGROUND_TYPE" val="general"/>
</p:tagLst>
</file>

<file path=ppt/tags/tag162.xml><?xml version="1.0" encoding="utf-8"?>
<p:tagLst xmlns:p="http://schemas.openxmlformats.org/presentationml/2006/main">
  <p:tag name="KSO_WM_SLIDE_BK_DARK_LIGHT" val="2"/>
  <p:tag name="KSO_WM_SLIDE_BACKGROUND_TYPE" val="general"/>
</p:tagLst>
</file>

<file path=ppt/tags/tag163.xml><?xml version="1.0" encoding="utf-8"?>
<p:tagLst xmlns:p="http://schemas.openxmlformats.org/presentationml/2006/main">
  <p:tag name="KSO_WM_SLIDE_BK_DARK_LIGHT" val="2"/>
  <p:tag name="KSO_WM_SLIDE_BACKGROUND_TYPE" val="general"/>
</p:tagLst>
</file>

<file path=ppt/tags/tag164.xml><?xml version="1.0" encoding="utf-8"?>
<p:tagLst xmlns:p="http://schemas.openxmlformats.org/presentationml/2006/main">
  <p:tag name="KSO_WM_SLIDE_BK_DARK_LIGHT" val="2"/>
  <p:tag name="KSO_WM_SLIDE_BACKGROUND_TYPE" val="general"/>
</p:tagLst>
</file>

<file path=ppt/tags/tag16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6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6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6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69.xml><?xml version="1.0" encoding="utf-8"?>
<p:tagLst xmlns:p="http://schemas.openxmlformats.org/presentationml/2006/main">
  <p:tag name="KSO_WM_SLIDE_BK_DARK_LIGHT" val="2"/>
  <p:tag name="KSO_WM_SLIDE_BACKGROUND_TYPE" val="general"/>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7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71.xml><?xml version="1.0" encoding="utf-8"?>
<p:tagLst xmlns:p="http://schemas.openxmlformats.org/presentationml/2006/main">
  <p:tag name="KSO_WM_SLIDE_BK_DARK_LIGHT" val="2"/>
  <p:tag name="KSO_WM_SLIDE_BACKGROUND_TYPE" val="general"/>
</p:tagLst>
</file>

<file path=ppt/tags/tag172.xml><?xml version="1.0" encoding="utf-8"?>
<p:tagLst xmlns:p="http://schemas.openxmlformats.org/presentationml/2006/main">
  <p:tag name="KSO_WM_SLIDE_BK_DARK_LIGHT" val="2"/>
  <p:tag name="KSO_WM_SLIDE_BACKGROUND_TYPE" val="general"/>
</p:tagLst>
</file>

<file path=ppt/tags/tag173.xml><?xml version="1.0" encoding="utf-8"?>
<p:tagLst xmlns:p="http://schemas.openxmlformats.org/presentationml/2006/main">
  <p:tag name="KSO_WM_SLIDE_BK_DARK_LIGHT" val="2"/>
  <p:tag name="KSO_WM_SLIDE_BACKGROUND_TYPE" val="general"/>
</p:tagLst>
</file>

<file path=ppt/tags/tag174.xml><?xml version="1.0" encoding="utf-8"?>
<p:tagLst xmlns:p="http://schemas.openxmlformats.org/presentationml/2006/main">
  <p:tag name="KSO_WM_SLIDE_BK_DARK_LIGHT" val="2"/>
  <p:tag name="KSO_WM_SLIDE_BACKGROUND_TYPE" val="general"/>
</p:tagLst>
</file>

<file path=ppt/tags/tag175.xml><?xml version="1.0" encoding="utf-8"?>
<p:tagLst xmlns:p="http://schemas.openxmlformats.org/presentationml/2006/main">
  <p:tag name="KSO_WM_SLIDE_BK_DARK_LIGHT" val="2"/>
  <p:tag name="KSO_WM_SLIDE_BACKGROUND_TYPE" val="general"/>
</p:tagLst>
</file>

<file path=ppt/tags/tag17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77.xml><?xml version="1.0" encoding="utf-8"?>
<p:tagLst xmlns:p="http://schemas.openxmlformats.org/presentationml/2006/main">
  <p:tag name="KSO_WM_SLIDE_BK_DARK_LIGHT" val="2"/>
  <p:tag name="KSO_WM_SLIDE_BACKGROUND_TYPE" val="general"/>
</p:tagLst>
</file>

<file path=ppt/tags/tag178.xml><?xml version="1.0" encoding="utf-8"?>
<p:tagLst xmlns:p="http://schemas.openxmlformats.org/presentationml/2006/main">
  <p:tag name="KSO_WM_SLIDE_BK_DARK_LIGHT" val="2"/>
  <p:tag name="KSO_WM_SLIDE_BACKGROUND_TYPE" val="general"/>
</p:tagLst>
</file>

<file path=ppt/tags/tag179.xml><?xml version="1.0" encoding="utf-8"?>
<p:tagLst xmlns:p="http://schemas.openxmlformats.org/presentationml/2006/main">
  <p:tag name="KSO_WM_DIAGRAM_VIRTUALLY_FRAME" val="{&quot;height&quot;:137.4,&quot;left&quot;:32.5,&quot;top&quot;:331.7,&quot;width&quot;:676.65}"/>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80.xml><?xml version="1.0" encoding="utf-8"?>
<p:tagLst xmlns:p="http://schemas.openxmlformats.org/presentationml/2006/main">
  <p:tag name="KSO_WM_SLIDE_BK_DARK_LIGHT" val="2"/>
  <p:tag name="KSO_WM_SLIDE_BACKGROUND_TYPE" val="general"/>
</p:tagLst>
</file>

<file path=ppt/tags/tag181.xml><?xml version="1.0" encoding="utf-8"?>
<p:tagLst xmlns:p="http://schemas.openxmlformats.org/presentationml/2006/main">
  <p:tag name="KSO_WM_BEAUTIFY_FLAG" val=""/>
  <p:tag name="KSO_WM_UNIT_TEXT_FILL_FORE_SCHEMECOLOR_INDEX_BRIGHTNESS" val="0"/>
  <p:tag name="KSO_WM_UNIT_TEXT_FILL_FORE_SCHEMECOLOR_INDEX" val="13"/>
  <p:tag name="KSO_WM_UNIT_TEXT_FILL_TYPE" val="1"/>
</p:tagLst>
</file>

<file path=ppt/tags/tag182.xml><?xml version="1.0" encoding="utf-8"?>
<p:tagLst xmlns:p="http://schemas.openxmlformats.org/presentationml/2006/main">
  <p:tag name="KSO_WM_SLIDE_BK_DARK_LIGHT" val="2"/>
  <p:tag name="KSO_WM_SLIDE_BACKGROUND_TYPE" val="general"/>
</p:tagLst>
</file>

<file path=ppt/tags/tag183.xml><?xml version="1.0" encoding="utf-8"?>
<p:tagLst xmlns:p="http://schemas.openxmlformats.org/presentationml/2006/main">
  <p:tag name="KSO_WM_SLIDE_BK_DARK_LIGHT" val="2"/>
  <p:tag name="KSO_WM_SLIDE_BACKGROUND_TYPE" val="general"/>
</p:tagLst>
</file>

<file path=ppt/tags/tag184.xml><?xml version="1.0" encoding="utf-8"?>
<p:tagLst xmlns:p="http://schemas.openxmlformats.org/presentationml/2006/main">
  <p:tag name="KSO_WM_UNIT_ISCONTENTSTITLE" val="0"/>
  <p:tag name="KSO_WM_UNIT_ISNUMDGMTITLE" val="0"/>
  <p:tag name="KSO_WM_UNIT_NOCLEAR" val="0"/>
  <p:tag name="KSO_WM_UNIT_VALUE" val="17"/>
  <p:tag name="KSO_WM_UNIT_HIGHLIGHT" val="0"/>
  <p:tag name="KSO_WM_UNIT_COMPATIBLE" val="0"/>
  <p:tag name="KSO_WM_UNIT_DIAGRAM_ISNUMVISUAL" val="0"/>
  <p:tag name="KSO_WM_UNIT_DIAGRAM_ISREFERUNIT" val="0"/>
  <p:tag name="KSO_WM_UNIT_TYPE" val="a"/>
  <p:tag name="KSO_WM_UNIT_INDEX" val="1"/>
  <p:tag name="KSO_WM_UNIT_ID" val="custom20175908_34*a*1"/>
  <p:tag name="KSO_WM_TEMPLATE_CATEGORY" val="custom"/>
  <p:tag name="KSO_WM_TEMPLATE_INDEX" val="20175908"/>
  <p:tag name="KSO_WM_UNIT_LAYERLEVEL" val="1"/>
  <p:tag name="KSO_WM_TAG_VERSION" val="1.0"/>
  <p:tag name="KSO_WM_BEAUTIFY_FLAG" val="#wm#"/>
  <p:tag name="KSO_WM_UNIT_PRESET_TEXT" val="THANK YOU!"/>
  <p:tag name="KSO_WM_UNIT_TEXT_FILL_FORE_SCHEMECOLOR_INDEX_BRIGHTNESS" val="0"/>
  <p:tag name="KSO_WM_UNIT_TEXT_FILL_FORE_SCHEMECOLOR_INDEX" val="14"/>
  <p:tag name="KSO_WM_UNIT_TEXT_FILL_TYPE" val="1"/>
</p:tagLst>
</file>

<file path=ppt/tags/tag185.xml><?xml version="1.0" encoding="utf-8"?>
<p:tagLst xmlns:p="http://schemas.openxmlformats.org/presentationml/2006/main">
  <p:tag name="KSO_WM_COMBINE_RELATE_SLIDE_ID" val="background20175070_13"/>
  <p:tag name="KSO_WM_SLIDE_ID" val="custom20175908_34"/>
  <p:tag name="KSO_WM_TEMPLATE_SUBCATEGORY" val="0"/>
  <p:tag name="KSO_WM_TEMPLATE_MASTER_TYPE" val="1"/>
  <p:tag name="KSO_WM_TEMPLATE_COLOR_TYPE" val="0"/>
  <p:tag name="KSO_WM_SLIDE_TYPE" val="endPage"/>
  <p:tag name="KSO_WM_SLIDE_ITEM_CNT" val="0"/>
  <p:tag name="KSO_WM_SLIDE_INDEX" val="33"/>
  <p:tag name="KSO_WM_TAG_VERSION" val="1.0"/>
  <p:tag name="KSO_WM_BEAUTIFY_FLAG" val="#wm#"/>
  <p:tag name="KSO_WM_TEMPLATE_CATEGORY" val="custom"/>
  <p:tag name="KSO_WM_TEMPLATE_INDEX" val="20175908"/>
  <p:tag name="KSO_WM_SLIDE_LAYOUT" val="a_f"/>
  <p:tag name="KSO_WM_SLIDE_LAYOUT_CNT" val="1_1"/>
</p:tagLst>
</file>

<file path=ppt/tags/tag186.xml><?xml version="1.0" encoding="utf-8"?>
<p:tagLst xmlns:p="http://schemas.openxmlformats.org/presentationml/2006/main">
  <p:tag name="KSO_WPP_MARK_KEY" val="b047a6f6-948f-48f5-9a12-ee0d6eda6c5f"/>
  <p:tag name="COMMONDATA" val="eyJoZGlkIjoiN2Q2YWFjYjJiZGJlNTVhNGM1YjczNDljNDM2MzAzMWEifQ=="/>
  <p:tag name="commondata" val="eyJoZGlkIjoiODNhYjQxZGU2OWJiYTljMGVkNWMwMzJlN2JlNmY5ZDQifQ=="/>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7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7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7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79.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3*i*1"/>
  <p:tag name="KSO_WM_UNIT_BK_DARK_LIGHT" val="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1.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2.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3.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4.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5.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4*i*1"/>
  <p:tag name="KSO_WM_UNIT_BK_DARK_LIGHT" val="2"/>
  <p:tag name="KSO_WM_UNIT_LAYERLEVEL" val="1"/>
  <p:tag name="KSO_WM_TAG_VERSION" val="1.0"/>
  <p:tag name="KSO_WM_BEAUTIFY_FLAG" val="#wm#"/>
</p:tagLst>
</file>

<file path=ppt/tags/tag86.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87.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88.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89.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91.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92.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5*i*1"/>
  <p:tag name="KSO_WM_UNIT_BK_DARK_LIGHT" val="2"/>
  <p:tag name="KSO_WM_UNIT_LAYERLEVEL" val="1"/>
  <p:tag name="KSO_WM_TAG_VERSION" val="1.0"/>
  <p:tag name="KSO_WM_BEAUTIFY_FLAG" val="#wm#"/>
</p:tagLst>
</file>

<file path=ppt/tags/tag93.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4.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5.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6.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7.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8.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9.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6*i*1"/>
  <p:tag name="KSO_WM_UNIT_BK_DARK_LIGHT" val="2"/>
  <p:tag name="KSO_WM_UNIT_LAYERLEVEL" val="1"/>
  <p:tag name="KSO_WM_TAG_VERSION" val="1.0"/>
  <p:tag name="KSO_WM_BEAUTIFY_FLAG" val="#wm#"/>
</p:tagLst>
</file>

<file path=ppt/theme/theme1.xml><?xml version="1.0" encoding="utf-8"?>
<a:theme xmlns:a="http://schemas.openxmlformats.org/drawingml/2006/main" name="第一PPT模板网-WWW.1PPT.COM">
  <a:themeElements>
    <a:clrScheme name="办公室">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办公室">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办公室">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
      <a:dk1>
        <a:srgbClr val="000000"/>
      </a:dk1>
      <a:lt1>
        <a:srgbClr val="FFFFFF"/>
      </a:lt1>
      <a:dk2>
        <a:srgbClr val="98D3F5"/>
      </a:dk2>
      <a:lt2>
        <a:srgbClr val="E5F3FC"/>
      </a:lt2>
      <a:accent1>
        <a:srgbClr val="0099CC"/>
      </a:accent1>
      <a:accent2>
        <a:srgbClr val="008FC2"/>
      </a:accent2>
      <a:accent3>
        <a:srgbClr val="0084B8"/>
      </a:accent3>
      <a:accent4>
        <a:srgbClr val="007AAE"/>
      </a:accent4>
      <a:accent5>
        <a:srgbClr val="0070A3"/>
      </a:accent5>
      <a:accent6>
        <a:srgbClr val="006699"/>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5497</Words>
  <Application>WPS 演示</Application>
  <PresentationFormat>全屏显示(4:3)</PresentationFormat>
  <Paragraphs>565</Paragraphs>
  <Slides>32</Slides>
  <Notes>0</Notes>
  <HiddenSlides>0</HiddenSlides>
  <MMClips>0</MMClips>
  <ScaleCrop>false</ScaleCrop>
  <HeadingPairs>
    <vt:vector size="6" baseType="variant">
      <vt:variant>
        <vt:lpstr>已用的字体</vt:lpstr>
      </vt:variant>
      <vt:variant>
        <vt:i4>16</vt:i4>
      </vt:variant>
      <vt:variant>
        <vt:lpstr>主题</vt:lpstr>
      </vt:variant>
      <vt:variant>
        <vt:i4>2</vt:i4>
      </vt:variant>
      <vt:variant>
        <vt:lpstr>幻灯片标题</vt:lpstr>
      </vt:variant>
      <vt:variant>
        <vt:i4>32</vt:i4>
      </vt:variant>
    </vt:vector>
  </HeadingPairs>
  <TitlesOfParts>
    <vt:vector size="50" baseType="lpstr">
      <vt:lpstr>Arial</vt:lpstr>
      <vt:lpstr>宋体</vt:lpstr>
      <vt:lpstr>Wingdings</vt:lpstr>
      <vt:lpstr>Calibri</vt:lpstr>
      <vt:lpstr>Arial</vt:lpstr>
      <vt:lpstr>微软雅黑</vt:lpstr>
      <vt:lpstr>黑体</vt:lpstr>
      <vt:lpstr>Adobe 黑体 Std R</vt:lpstr>
      <vt:lpstr>Times New Roman</vt:lpstr>
      <vt:lpstr>Cambria Math</vt:lpstr>
      <vt:lpstr>MS Mincho</vt:lpstr>
      <vt:lpstr>Segoe Print</vt:lpstr>
      <vt:lpstr>Arial Unicode MS</vt:lpstr>
      <vt:lpstr>Times New Roman</vt:lpstr>
      <vt:lpstr>楷体_GB2312</vt:lpstr>
      <vt:lpstr>新宋体</vt:lpstr>
      <vt:lpstr>第一PPT模板网-WWW.1PPT.COM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课堂教学评价</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第一PPT模板网-WWW.1PPT.COM</dc:title>
  <dc:creator>第一PPT模板网-WWW.1PPT.COM</dc:creator>
  <cp:lastModifiedBy>雨晴</cp:lastModifiedBy>
  <cp:revision>1296</cp:revision>
  <dcterms:created xsi:type="dcterms:W3CDTF">2015-12-14T01:43:00Z</dcterms:created>
  <dcterms:modified xsi:type="dcterms:W3CDTF">2025-09-03T06:04:04Z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B0B8BD7DCB34493AB1A5D76C32F08469_13</vt:lpwstr>
  </property>
  <property fmtid="{D5CDD505-2E9C-101B-9397-08002B2CF9AE}" pid="3" name="KSOProductBuildVer">
    <vt:lpwstr>2052-12.1.0.22529</vt:lpwstr>
  </property>
</Properties>
</file>